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9144000"/>
  <p:notesSz cx="6858000" cy="9144000"/>
  <p:embeddedFontLst>
    <p:embeddedFont>
      <p:font typeface="Roboto"/>
      <p:regular r:id="rId38"/>
      <p:bold r:id="rId39"/>
      <p:italic r:id="rId40"/>
      <p:boldItalic r:id="rId41"/>
    </p:embeddedFont>
    <p:embeddedFont>
      <p:font typeface="Inter"/>
      <p:regular r:id="rId42"/>
      <p:bold r:id="rId43"/>
    </p:embeddedFont>
    <p:embeddedFont>
      <p:font typeface="Abril Fatface"/>
      <p:regular r:id="rId44"/>
    </p:embeddedFont>
    <p:embeddedFont>
      <p:font typeface="Bebas Neue"/>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 uri="http://customooxmlschemas.google.com/">
      <go:slidesCustomData xmlns:go="http://customooxmlschemas.google.com/" r:id="rId46" roundtripDataSignature="AMtx7miPDg7bWxaDrsBvfqJFQYvlBsZi4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bina Barcucc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Inter-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AbrilFatface-regular.fntdata"/><Relationship Id="rId21" Type="http://schemas.openxmlformats.org/officeDocument/2006/relationships/slide" Target="slides/slide15.xml"/><Relationship Id="rId43" Type="http://schemas.openxmlformats.org/officeDocument/2006/relationships/font" Target="fonts/Inter-bold.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13T07:04:18.536">
    <p:pos x="6000" y="0"/>
    <p:text>add details about Anonymous</p:text>
    <p:extLst>
      <p:ext uri="{C676402C-5697-4E1C-873F-D02D1690AC5C}">
        <p15:threadingInfo timeZoneBias="0"/>
      </p:ext>
      <p:ext uri="http://customooxmlschemas.google.com/">
        <go:slidesCustomData xmlns:go="http://customooxmlschemas.google.com/" commentPostId="AAAA_BU_Ia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2E319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2E319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2E3191"/>
              </a:solidFill>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14141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4: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SzPts val="1100"/>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6: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7: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8: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9: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1: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p:nvPr>
            <p:ph idx="2" type="sldImg"/>
          </p:nvPr>
        </p:nvSpPr>
        <p:spPr>
          <a:xfrm>
            <a:off x="1143304"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pic>
        <p:nvPicPr>
          <p:cNvPr id="10" name="Google Shape;10;p33"/>
          <p:cNvPicPr preferRelativeResize="0"/>
          <p:nvPr/>
        </p:nvPicPr>
        <p:blipFill rotWithShape="1">
          <a:blip r:embed="rId2">
            <a:alphaModFix/>
          </a:blip>
          <a:srcRect b="52807" l="2150" r="44350" t="0"/>
          <a:stretch/>
        </p:blipFill>
        <p:spPr>
          <a:xfrm>
            <a:off x="8154588" y="6384250"/>
            <a:ext cx="695400" cy="320700"/>
          </a:xfrm>
          <a:prstGeom prst="roundRect">
            <a:avLst>
              <a:gd fmla="val 16667" name="adj"/>
            </a:avLst>
          </a:prstGeom>
          <a:noFill/>
          <a:ln>
            <a:noFill/>
          </a:ln>
        </p:spPr>
      </p:pic>
      <p:pic>
        <p:nvPicPr>
          <p:cNvPr id="11" name="Google Shape;11;p33"/>
          <p:cNvPicPr preferRelativeResize="0"/>
          <p:nvPr/>
        </p:nvPicPr>
        <p:blipFill rotWithShape="1">
          <a:blip r:embed="rId3">
            <a:alphaModFix/>
          </a:blip>
          <a:srcRect b="0" l="0" r="0" t="0"/>
          <a:stretch/>
        </p:blipFill>
        <p:spPr>
          <a:xfrm>
            <a:off x="6041322" y="6465500"/>
            <a:ext cx="1919975" cy="158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42"/>
          <p:cNvSpPr txBox="1"/>
          <p:nvPr>
            <p:ph hasCustomPrompt="1" type="title"/>
          </p:nvPr>
        </p:nvSpPr>
        <p:spPr>
          <a:xfrm>
            <a:off x="311700" y="1474833"/>
            <a:ext cx="8520600" cy="261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42"/>
          <p:cNvSpPr txBox="1"/>
          <p:nvPr>
            <p:ph idx="1" type="body"/>
          </p:nvPr>
        </p:nvSpPr>
        <p:spPr>
          <a:xfrm>
            <a:off x="311700" y="4202967"/>
            <a:ext cx="8520600" cy="1734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6" name="Google Shape;46;p42"/>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43"/>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4"/>
          <p:cNvSpPr txBox="1"/>
          <p:nvPr>
            <p:ph type="ctrTitle"/>
          </p:nvPr>
        </p:nvSpPr>
        <p:spPr>
          <a:xfrm>
            <a:off x="311708" y="992767"/>
            <a:ext cx="8520600" cy="2736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34"/>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34"/>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5"/>
          <p:cNvSpPr txBox="1"/>
          <p:nvPr>
            <p:ph type="title"/>
          </p:nvPr>
        </p:nvSpPr>
        <p:spPr>
          <a:xfrm>
            <a:off x="311700" y="2867800"/>
            <a:ext cx="8520600" cy="1122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35"/>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3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6"/>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36"/>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6"/>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3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37"/>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3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3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38"/>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39"/>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3" name="Google Shape;33;p39"/>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4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 name="Google Shape;37;p4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40"/>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40"/>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41"/>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 name="Google Shape;42;p41"/>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2"/>
          <p:cNvSpPr txBox="1"/>
          <p:nvPr>
            <p:ph idx="12" type="sldNum"/>
          </p:nvPr>
        </p:nvSpPr>
        <p:spPr>
          <a:xfrm>
            <a:off x="8472458" y="6217622"/>
            <a:ext cx="548700" cy="5250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s://danjavasiliev.net/" TargetMode="External"/><Relationship Id="rId5" Type="http://schemas.openxmlformats.org/officeDocument/2006/relationships/hyperlink" Target="https://aksioma.org/critical.enginee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hyperlink" Target="https://anatomyof.ai/" TargetMode="External"/><Relationship Id="rId5" Type="http://schemas.openxmlformats.org/officeDocument/2006/relationships/hyperlink" Target="https://anatomyof.ai/#ai-ref-1-bott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hyperlink" Target="https://permillion.live/#keel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rebellion.global/"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metoomvmt.org/"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blacklivesmatter.com/"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hyperlink" Target="https://en.wikipedia.org/wiki/Website_defacement" TargetMode="External"/><Relationship Id="rId5"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youtube.com/watch?v=LiWlvBro9eI" TargetMode="Externa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s://digitalenquirer.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hyperlink" Target="https://digitalenquire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digitalenquirer.org/"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kit.exposingtheinvisible.org/en/"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hyperlink" Target="https://zkm.de/en/the-critical-engineering-manifesto" TargetMode="External"/><Relationship Id="rId5" Type="http://schemas.openxmlformats.org/officeDocument/2006/relationships/hyperlink" Target="https://www.nytimes.com/2018/10/25/magazine/bruno-latour-post-truth-philosopher-scienc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danjavasiliev.net/" TargetMode="External"/><Relationship Id="rId5" Type="http://schemas.openxmlformats.org/officeDocument/2006/relationships/hyperlink" Target="https://aksioma.org/critical.enginee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2" name="Shape 52"/>
        <p:cNvGrpSpPr/>
        <p:nvPr/>
      </p:nvGrpSpPr>
      <p:grpSpPr>
        <a:xfrm>
          <a:off x="0" y="0"/>
          <a:ext cx="0" cy="0"/>
          <a:chOff x="0" y="0"/>
          <a:chExt cx="0" cy="0"/>
        </a:xfrm>
      </p:grpSpPr>
      <p:sp>
        <p:nvSpPr>
          <p:cNvPr id="53" name="Google Shape;53;p1"/>
          <p:cNvSpPr txBox="1"/>
          <p:nvPr/>
        </p:nvSpPr>
        <p:spPr>
          <a:xfrm>
            <a:off x="460050" y="492150"/>
            <a:ext cx="66546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Ask Net &amp; Disruption Network Lab</a:t>
            </a:r>
            <a:endParaRPr b="1" i="0" sz="2400" u="none" cap="none" strike="noStrike">
              <a:solidFill>
                <a:srgbClr val="2E3191"/>
              </a:solidFill>
              <a:latin typeface="Inter"/>
              <a:ea typeface="Inter"/>
              <a:cs typeface="Inter"/>
              <a:sym typeface="Inter"/>
            </a:endParaRPr>
          </a:p>
        </p:txBody>
      </p:sp>
      <p:pic>
        <p:nvPicPr>
          <p:cNvPr id="54" name="Google Shape;54;p1"/>
          <p:cNvPicPr preferRelativeResize="0"/>
          <p:nvPr/>
        </p:nvPicPr>
        <p:blipFill rotWithShape="1">
          <a:blip r:embed="rId3">
            <a:alphaModFix/>
          </a:blip>
          <a:srcRect b="7134" l="0" r="0" t="6894"/>
          <a:stretch/>
        </p:blipFill>
        <p:spPr>
          <a:xfrm>
            <a:off x="6558363" y="2942206"/>
            <a:ext cx="1567571" cy="1347620"/>
          </a:xfrm>
          <a:prstGeom prst="rect">
            <a:avLst/>
          </a:prstGeom>
          <a:noFill/>
          <a:ln>
            <a:noFill/>
          </a:ln>
        </p:spPr>
      </p:pic>
      <p:pic>
        <p:nvPicPr>
          <p:cNvPr id="55" name="Google Shape;55;p1"/>
          <p:cNvPicPr preferRelativeResize="0"/>
          <p:nvPr/>
        </p:nvPicPr>
        <p:blipFill rotWithShape="1">
          <a:blip r:embed="rId4">
            <a:alphaModFix/>
          </a:blip>
          <a:srcRect b="0" l="0" r="0" t="10482"/>
          <a:stretch/>
        </p:blipFill>
        <p:spPr>
          <a:xfrm>
            <a:off x="6494025" y="1252650"/>
            <a:ext cx="2032354" cy="1347620"/>
          </a:xfrm>
          <a:prstGeom prst="rect">
            <a:avLst/>
          </a:prstGeom>
          <a:noFill/>
          <a:ln>
            <a:noFill/>
          </a:ln>
        </p:spPr>
      </p:pic>
      <p:sp>
        <p:nvSpPr>
          <p:cNvPr id="56" name="Google Shape;56;p1"/>
          <p:cNvSpPr txBox="1"/>
          <p:nvPr/>
        </p:nvSpPr>
        <p:spPr>
          <a:xfrm>
            <a:off x="528525" y="4399225"/>
            <a:ext cx="5811000" cy="151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2E3191"/>
              </a:buClr>
              <a:buSzPts val="1400"/>
              <a:buFont typeface="Inter"/>
              <a:buChar char="-"/>
            </a:pPr>
            <a:r>
              <a:rPr b="1" i="0" lang="en" sz="1400" u="none" cap="none" strike="noStrike">
                <a:solidFill>
                  <a:srgbClr val="2E3191"/>
                </a:solidFill>
                <a:latin typeface="Inter"/>
                <a:ea typeface="Inter"/>
                <a:cs typeface="Inter"/>
                <a:sym typeface="Inter"/>
              </a:rPr>
              <a:t>Wednesday 13th, </a:t>
            </a:r>
            <a:r>
              <a:rPr b="1" i="0" lang="en" sz="1400" u="none" cap="none" strike="noStrike">
                <a:solidFill>
                  <a:srgbClr val="2E3191"/>
                </a:solidFill>
                <a:highlight>
                  <a:srgbClr val="FFFF00"/>
                </a:highlight>
                <a:latin typeface="Inter"/>
                <a:ea typeface="Inter"/>
                <a:cs typeface="Inter"/>
                <a:sym typeface="Inter"/>
              </a:rPr>
              <a:t>10AM - 12AM CAT</a:t>
            </a:r>
            <a:r>
              <a:rPr b="1" i="0" lang="en" sz="1400" u="none" cap="none" strike="noStrike">
                <a:solidFill>
                  <a:srgbClr val="2E3191"/>
                </a:solidFill>
                <a:latin typeface="Inter"/>
                <a:ea typeface="Inter"/>
                <a:cs typeface="Inter"/>
                <a:sym typeface="Inter"/>
              </a:rPr>
              <a:t> / </a:t>
            </a:r>
            <a:r>
              <a:rPr b="1" i="0" lang="en" sz="1400" u="none" cap="none" strike="noStrike">
                <a:solidFill>
                  <a:srgbClr val="2E3191"/>
                </a:solidFill>
                <a:highlight>
                  <a:srgbClr val="00FFFF"/>
                </a:highlight>
                <a:latin typeface="Inter"/>
                <a:ea typeface="Inter"/>
                <a:cs typeface="Inter"/>
                <a:sym typeface="Inter"/>
              </a:rPr>
              <a:t>11AM - 1PM EAT</a:t>
            </a:r>
            <a:br>
              <a:rPr b="1" i="0" lang="en" sz="1400" u="none" cap="none" strike="noStrike">
                <a:solidFill>
                  <a:srgbClr val="2E3191"/>
                </a:solidFill>
                <a:latin typeface="Inter"/>
                <a:ea typeface="Inter"/>
                <a:cs typeface="Inter"/>
                <a:sym typeface="Inter"/>
              </a:rPr>
            </a:br>
            <a:r>
              <a:rPr b="1" i="0" lang="en" sz="1400" u="none" cap="none" strike="noStrike">
                <a:solidFill>
                  <a:srgbClr val="2E3191"/>
                </a:solidFill>
                <a:latin typeface="Inter"/>
                <a:ea typeface="Inter"/>
                <a:cs typeface="Inter"/>
                <a:sym typeface="Inter"/>
              </a:rPr>
              <a:t> </a:t>
            </a:r>
            <a:endParaRPr b="1" i="0" sz="1400" u="none" cap="none" strike="noStrike">
              <a:solidFill>
                <a:srgbClr val="2E3191"/>
              </a:solidFill>
              <a:latin typeface="Inter"/>
              <a:ea typeface="Inter"/>
              <a:cs typeface="Inter"/>
              <a:sym typeface="Inter"/>
            </a:endParaRPr>
          </a:p>
          <a:p>
            <a:pPr indent="-317500" lvl="0" marL="457200" marR="0" rtl="0" algn="l">
              <a:lnSpc>
                <a:spcPct val="100000"/>
              </a:lnSpc>
              <a:spcBef>
                <a:spcPts val="0"/>
              </a:spcBef>
              <a:spcAft>
                <a:spcPts val="0"/>
              </a:spcAft>
              <a:buClr>
                <a:srgbClr val="2E3191"/>
              </a:buClr>
              <a:buSzPts val="1400"/>
              <a:buFont typeface="Inter"/>
              <a:buChar char="-"/>
            </a:pPr>
            <a:r>
              <a:rPr b="1" i="0" lang="en" sz="1400" u="none" cap="none" strike="noStrike">
                <a:solidFill>
                  <a:srgbClr val="2E3191"/>
                </a:solidFill>
                <a:latin typeface="Inter"/>
                <a:ea typeface="Inter"/>
                <a:cs typeface="Inter"/>
                <a:sym typeface="Inter"/>
              </a:rPr>
              <a:t>10.15 AM - 11.00 AM CAT → Introduction to Creative Hacktivism</a:t>
            </a:r>
            <a:br>
              <a:rPr b="1" i="0" lang="en" sz="1400" u="none" cap="none" strike="noStrike">
                <a:solidFill>
                  <a:srgbClr val="2E3191"/>
                </a:solidFill>
                <a:latin typeface="Inter"/>
                <a:ea typeface="Inter"/>
                <a:cs typeface="Inter"/>
                <a:sym typeface="Inter"/>
              </a:rPr>
            </a:br>
            <a:endParaRPr b="1" i="0" sz="1400" u="none" cap="none" strike="noStrike">
              <a:solidFill>
                <a:srgbClr val="2E3191"/>
              </a:solidFill>
              <a:latin typeface="Inter"/>
              <a:ea typeface="Inter"/>
              <a:cs typeface="Inter"/>
              <a:sym typeface="Inter"/>
            </a:endParaRPr>
          </a:p>
          <a:p>
            <a:pPr indent="-317500" lvl="0" marL="457200" marR="0" rtl="0" algn="l">
              <a:lnSpc>
                <a:spcPct val="100000"/>
              </a:lnSpc>
              <a:spcBef>
                <a:spcPts val="0"/>
              </a:spcBef>
              <a:spcAft>
                <a:spcPts val="0"/>
              </a:spcAft>
              <a:buClr>
                <a:srgbClr val="2E3191"/>
              </a:buClr>
              <a:buSzPts val="1400"/>
              <a:buFont typeface="Inter"/>
              <a:buChar char="-"/>
            </a:pPr>
            <a:r>
              <a:rPr b="0" i="0" lang="en" sz="1400" u="none" cap="none" strike="noStrike">
                <a:solidFill>
                  <a:srgbClr val="2E3191"/>
                </a:solidFill>
                <a:latin typeface="Inter"/>
                <a:ea typeface="Inter"/>
                <a:cs typeface="Inter"/>
                <a:sym typeface="Inter"/>
              </a:rPr>
              <a:t>11.00 - 11.05 CAT → break </a:t>
            </a:r>
            <a:br>
              <a:rPr b="0" i="0" lang="en" sz="1400" u="none" cap="none" strike="noStrike">
                <a:solidFill>
                  <a:srgbClr val="2E3191"/>
                </a:solidFill>
                <a:latin typeface="Inter"/>
                <a:ea typeface="Inter"/>
                <a:cs typeface="Inter"/>
                <a:sym typeface="Inter"/>
              </a:rPr>
            </a:br>
            <a:endParaRPr b="0" i="0" sz="1400" u="none" cap="none" strike="noStrike">
              <a:solidFill>
                <a:srgbClr val="2E3191"/>
              </a:solidFill>
              <a:latin typeface="Inter"/>
              <a:ea typeface="Inter"/>
              <a:cs typeface="Inter"/>
              <a:sym typeface="Inter"/>
            </a:endParaRPr>
          </a:p>
          <a:p>
            <a:pPr indent="-317500" lvl="0" marL="457200" marR="0" rtl="0" algn="l">
              <a:lnSpc>
                <a:spcPct val="100000"/>
              </a:lnSpc>
              <a:spcBef>
                <a:spcPts val="0"/>
              </a:spcBef>
              <a:spcAft>
                <a:spcPts val="0"/>
              </a:spcAft>
              <a:buClr>
                <a:srgbClr val="2E3191"/>
              </a:buClr>
              <a:buSzPts val="1400"/>
              <a:buFont typeface="Inter"/>
              <a:buChar char="-"/>
            </a:pPr>
            <a:r>
              <a:rPr b="1" i="0" lang="en" sz="1400" u="none" cap="none" strike="noStrike">
                <a:solidFill>
                  <a:srgbClr val="2E3191"/>
                </a:solidFill>
                <a:latin typeface="Inter"/>
                <a:ea typeface="Inter"/>
                <a:cs typeface="Inter"/>
                <a:sym typeface="Inter"/>
              </a:rPr>
              <a:t>11.05 - 11.40 → Brian Bamanya AKA Afrorack Presentation </a:t>
            </a:r>
            <a:endParaRPr b="1" i="0" sz="1400" u="none" cap="none" strike="noStrike">
              <a:solidFill>
                <a:srgbClr val="2E3191"/>
              </a:solidFill>
              <a:latin typeface="Inter"/>
              <a:ea typeface="Inter"/>
              <a:cs typeface="Inter"/>
              <a:sym typeface="Inter"/>
            </a:endParaRPr>
          </a:p>
          <a:p>
            <a:pPr indent="-317500" lvl="0" marL="457200" marR="0" rtl="0" algn="l">
              <a:lnSpc>
                <a:spcPct val="100000"/>
              </a:lnSpc>
              <a:spcBef>
                <a:spcPts val="0"/>
              </a:spcBef>
              <a:spcAft>
                <a:spcPts val="0"/>
              </a:spcAft>
              <a:buClr>
                <a:srgbClr val="2E3191"/>
              </a:buClr>
              <a:buSzPts val="1400"/>
              <a:buFont typeface="Inter"/>
              <a:buChar char="-"/>
            </a:pPr>
            <a:r>
              <a:rPr b="1" i="0" lang="en" sz="1400" u="none" cap="none" strike="noStrike">
                <a:solidFill>
                  <a:srgbClr val="2E3191"/>
                </a:solidFill>
                <a:latin typeface="Inter"/>
                <a:ea typeface="Inter"/>
                <a:cs typeface="Inter"/>
                <a:sym typeface="Inter"/>
              </a:rPr>
              <a:t>11.40 - 12.00 → Q&amp;A With Afrorack </a:t>
            </a:r>
            <a:endParaRPr b="1" i="0" sz="1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E3191"/>
              </a:solidFill>
              <a:latin typeface="Inter"/>
              <a:ea typeface="Inter"/>
              <a:cs typeface="Inter"/>
              <a:sym typeface="Inter"/>
            </a:endParaRPr>
          </a:p>
        </p:txBody>
      </p:sp>
      <p:grpSp>
        <p:nvGrpSpPr>
          <p:cNvPr id="57" name="Google Shape;57;p1"/>
          <p:cNvGrpSpPr/>
          <p:nvPr/>
        </p:nvGrpSpPr>
        <p:grpSpPr>
          <a:xfrm>
            <a:off x="528525" y="1252662"/>
            <a:ext cx="5811012" cy="3037153"/>
            <a:chOff x="0" y="1113324"/>
            <a:chExt cx="9144000" cy="4779155"/>
          </a:xfrm>
        </p:grpSpPr>
        <p:pic>
          <p:nvPicPr>
            <p:cNvPr id="58" name="Google Shape;58;p1"/>
            <p:cNvPicPr preferRelativeResize="0"/>
            <p:nvPr/>
          </p:nvPicPr>
          <p:blipFill rotWithShape="1">
            <a:blip r:embed="rId5">
              <a:alphaModFix/>
            </a:blip>
            <a:srcRect b="0" l="0" r="0" t="0"/>
            <a:stretch/>
          </p:blipFill>
          <p:spPr>
            <a:xfrm>
              <a:off x="0" y="1113324"/>
              <a:ext cx="9144000" cy="4779155"/>
            </a:xfrm>
            <a:prstGeom prst="rect">
              <a:avLst/>
            </a:prstGeom>
            <a:noFill/>
            <a:ln>
              <a:noFill/>
            </a:ln>
          </p:spPr>
        </p:pic>
        <p:sp>
          <p:nvSpPr>
            <p:cNvPr id="59" name="Google Shape;59;p1"/>
            <p:cNvSpPr/>
            <p:nvPr/>
          </p:nvSpPr>
          <p:spPr>
            <a:xfrm>
              <a:off x="5552875" y="1194300"/>
              <a:ext cx="3287400" cy="504600"/>
            </a:xfrm>
            <a:prstGeom prst="rect">
              <a:avLst/>
            </a:prstGeom>
            <a:solidFill>
              <a:srgbClr val="310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3" name="Shape 133"/>
        <p:cNvGrpSpPr/>
        <p:nvPr/>
      </p:nvGrpSpPr>
      <p:grpSpPr>
        <a:xfrm>
          <a:off x="0" y="0"/>
          <a:ext cx="0" cy="0"/>
          <a:chOff x="0" y="0"/>
          <a:chExt cx="0" cy="0"/>
        </a:xfrm>
      </p:grpSpPr>
      <p:sp>
        <p:nvSpPr>
          <p:cNvPr id="134" name="Google Shape;134;p10"/>
          <p:cNvSpPr txBox="1"/>
          <p:nvPr/>
        </p:nvSpPr>
        <p:spPr>
          <a:xfrm>
            <a:off x="422225" y="1698875"/>
            <a:ext cx="8188800" cy="367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HOW CAN SYSTEMS OF EXPLOITATION HIDDEN INSIDE TECHNOLOGIES</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2E3191"/>
                </a:solidFill>
                <a:latin typeface="Inter"/>
                <a:ea typeface="Inter"/>
                <a:cs typeface="Inter"/>
                <a:sym typeface="Inter"/>
              </a:rPr>
              <a:t>BE EXPOSED</a:t>
            </a:r>
            <a:r>
              <a:rPr b="0" i="0" lang="en" sz="4400" u="none" cap="none" strike="noStrike">
                <a:solidFill>
                  <a:srgbClr val="2E3191"/>
                </a:solidFill>
                <a:latin typeface="Inter"/>
                <a:ea typeface="Inter"/>
                <a:cs typeface="Inter"/>
                <a:sym typeface="Inter"/>
              </a:rPr>
              <a:t>?</a:t>
            </a:r>
            <a:endParaRPr b="0" i="0" sz="4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8" name="Shape 138"/>
        <p:cNvGrpSpPr/>
        <p:nvPr/>
      </p:nvGrpSpPr>
      <p:grpSpPr>
        <a:xfrm>
          <a:off x="0" y="0"/>
          <a:ext cx="0" cy="0"/>
          <a:chOff x="0" y="0"/>
          <a:chExt cx="0" cy="0"/>
        </a:xfrm>
      </p:grpSpPr>
      <p:pic>
        <p:nvPicPr>
          <p:cNvPr id="139" name="Google Shape;139;p11"/>
          <p:cNvPicPr preferRelativeResize="0"/>
          <p:nvPr/>
        </p:nvPicPr>
        <p:blipFill rotWithShape="1">
          <a:blip r:embed="rId3">
            <a:alphaModFix/>
          </a:blip>
          <a:srcRect b="7893" l="14062" r="13786" t="18474"/>
          <a:stretch/>
        </p:blipFill>
        <p:spPr>
          <a:xfrm>
            <a:off x="609600" y="1391375"/>
            <a:ext cx="6798577" cy="4336576"/>
          </a:xfrm>
          <a:prstGeom prst="rect">
            <a:avLst/>
          </a:prstGeom>
          <a:noFill/>
          <a:ln cap="flat" cmpd="sng" w="9525">
            <a:solidFill>
              <a:srgbClr val="2E3191"/>
            </a:solidFill>
            <a:prstDash val="solid"/>
            <a:round/>
            <a:headEnd len="sm" w="sm" type="none"/>
            <a:tailEnd len="sm" w="sm" type="none"/>
          </a:ln>
        </p:spPr>
      </p:pic>
      <p:sp>
        <p:nvSpPr>
          <p:cNvPr id="140" name="Google Shape;140;p11"/>
          <p:cNvSpPr txBox="1"/>
          <p:nvPr/>
        </p:nvSpPr>
        <p:spPr>
          <a:xfrm>
            <a:off x="609600" y="3810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INTERNET &amp; PRIVACY</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Who owns the internet?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2022, Danja Vasilev</a:t>
            </a:r>
            <a:endParaRPr b="0" i="0" sz="1600" u="none" cap="none" strike="noStrike">
              <a:solidFill>
                <a:srgbClr val="2E3191"/>
              </a:solidFill>
              <a:latin typeface="Inter"/>
              <a:ea typeface="Inter"/>
              <a:cs typeface="Inter"/>
              <a:sym typeface="Inter"/>
            </a:endParaRPr>
          </a:p>
        </p:txBody>
      </p:sp>
      <p:sp>
        <p:nvSpPr>
          <p:cNvPr id="141" name="Google Shape;141;p11"/>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EXPOSING THE INVISIBLE</a:t>
            </a:r>
            <a:endParaRPr b="0" i="1" sz="1800" u="none" cap="none" strike="noStrike">
              <a:solidFill>
                <a:srgbClr val="FF0000"/>
              </a:solidFill>
              <a:latin typeface="Abril Fatface"/>
              <a:ea typeface="Abril Fatface"/>
              <a:cs typeface="Abril Fatface"/>
              <a:sym typeface="Abril Fatface"/>
            </a:endParaRPr>
          </a:p>
        </p:txBody>
      </p:sp>
      <p:sp>
        <p:nvSpPr>
          <p:cNvPr id="142" name="Google Shape;142;p11"/>
          <p:cNvSpPr txBox="1"/>
          <p:nvPr/>
        </p:nvSpPr>
        <p:spPr>
          <a:xfrm>
            <a:off x="609600" y="5727950"/>
            <a:ext cx="8007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https://danjavasiliev.net/</a:t>
            </a:r>
            <a:endParaRPr b="0" i="0" sz="1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5">
                  <a:extLst>
                    <a:ext uri="{A12FA001-AC4F-418D-AE19-62706E023703}">
                      <ahyp:hlinkClr val="tx"/>
                    </a:ext>
                  </a:extLst>
                </a:hlinkClick>
              </a:rPr>
              <a:t>https://aksioma.org/critical.engineering</a:t>
            </a:r>
            <a:r>
              <a:rPr b="0" i="0" lang="en" sz="1400" u="none" cap="none" strike="noStrike">
                <a:solidFill>
                  <a:srgbClr val="2E3191"/>
                </a:solidFill>
                <a:latin typeface="Inter"/>
                <a:ea typeface="Inter"/>
                <a:cs typeface="Inter"/>
                <a:sym typeface="Inter"/>
              </a:rPr>
              <a:t> → </a:t>
            </a:r>
            <a:r>
              <a:rPr b="1" i="0" lang="en" sz="1400" u="none" cap="none" strike="noStrike">
                <a:solidFill>
                  <a:srgbClr val="2E3191"/>
                </a:solidFill>
                <a:highlight>
                  <a:schemeClr val="lt1"/>
                </a:highlight>
                <a:latin typeface="Inter"/>
                <a:ea typeface="Inter"/>
                <a:cs typeface="Inter"/>
                <a:sym typeface="Inter"/>
              </a:rPr>
              <a:t>Dark Internet Topologies 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6" name="Shape 146"/>
        <p:cNvGrpSpPr/>
        <p:nvPr/>
      </p:nvGrpSpPr>
      <p:grpSpPr>
        <a:xfrm>
          <a:off x="0" y="0"/>
          <a:ext cx="0" cy="0"/>
          <a:chOff x="0" y="0"/>
          <a:chExt cx="0" cy="0"/>
        </a:xfrm>
      </p:grpSpPr>
      <p:sp>
        <p:nvSpPr>
          <p:cNvPr id="147" name="Google Shape;147;p12"/>
          <p:cNvSpPr txBox="1"/>
          <p:nvPr/>
        </p:nvSpPr>
        <p:spPr>
          <a:xfrm>
            <a:off x="609600" y="3810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AI-BASED CONSUMER TECHNOLOGY</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ALEXA - A black box</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Since 2014, from Amazon Technologies</a:t>
            </a:r>
            <a:endParaRPr b="0" i="0" sz="1600" u="none" cap="none" strike="noStrike">
              <a:solidFill>
                <a:srgbClr val="2E3191"/>
              </a:solidFill>
              <a:latin typeface="Inter"/>
              <a:ea typeface="Inter"/>
              <a:cs typeface="Inter"/>
              <a:sym typeface="Inter"/>
            </a:endParaRPr>
          </a:p>
        </p:txBody>
      </p:sp>
      <p:grpSp>
        <p:nvGrpSpPr>
          <p:cNvPr id="148" name="Google Shape;148;p12"/>
          <p:cNvGrpSpPr/>
          <p:nvPr/>
        </p:nvGrpSpPr>
        <p:grpSpPr>
          <a:xfrm>
            <a:off x="609600" y="1588275"/>
            <a:ext cx="4503600" cy="4503600"/>
            <a:chOff x="609600" y="1649850"/>
            <a:chExt cx="4503600" cy="4503600"/>
          </a:xfrm>
        </p:grpSpPr>
        <p:sp>
          <p:nvSpPr>
            <p:cNvPr id="149" name="Google Shape;149;p12"/>
            <p:cNvSpPr/>
            <p:nvPr/>
          </p:nvSpPr>
          <p:spPr>
            <a:xfrm>
              <a:off x="609600" y="1649850"/>
              <a:ext cx="4503600" cy="4503600"/>
            </a:xfrm>
            <a:prstGeom prst="rect">
              <a:avLst/>
            </a:prstGeom>
            <a:solidFill>
              <a:srgbClr val="FFFFFF"/>
            </a:solid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12"/>
            <p:cNvPicPr preferRelativeResize="0"/>
            <p:nvPr/>
          </p:nvPicPr>
          <p:blipFill rotWithShape="1">
            <a:blip r:embed="rId3">
              <a:alphaModFix/>
            </a:blip>
            <a:srcRect b="0" l="0" r="0" t="0"/>
            <a:stretch/>
          </p:blipFill>
          <p:spPr>
            <a:xfrm>
              <a:off x="989412" y="2029663"/>
              <a:ext cx="3743975" cy="374397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4" name="Shape 154"/>
        <p:cNvGrpSpPr/>
        <p:nvPr/>
      </p:nvGrpSpPr>
      <p:grpSpPr>
        <a:xfrm>
          <a:off x="0" y="0"/>
          <a:ext cx="0" cy="0"/>
          <a:chOff x="0" y="0"/>
          <a:chExt cx="0" cy="0"/>
        </a:xfrm>
      </p:grpSpPr>
      <p:pic>
        <p:nvPicPr>
          <p:cNvPr id="155" name="Google Shape;155;p13"/>
          <p:cNvPicPr preferRelativeResize="0"/>
          <p:nvPr/>
        </p:nvPicPr>
        <p:blipFill rotWithShape="1">
          <a:blip r:embed="rId3">
            <a:alphaModFix/>
          </a:blip>
          <a:srcRect b="0" l="0" r="0" t="0"/>
          <a:stretch/>
        </p:blipFill>
        <p:spPr>
          <a:xfrm>
            <a:off x="571350" y="1456125"/>
            <a:ext cx="6842999" cy="4653701"/>
          </a:xfrm>
          <a:prstGeom prst="rect">
            <a:avLst/>
          </a:prstGeom>
          <a:noFill/>
          <a:ln cap="flat" cmpd="sng" w="9525">
            <a:solidFill>
              <a:srgbClr val="2E3191"/>
            </a:solidFill>
            <a:prstDash val="solid"/>
            <a:round/>
            <a:headEnd len="sm" w="sm" type="none"/>
            <a:tailEnd len="sm" w="sm" type="none"/>
          </a:ln>
        </p:spPr>
      </p:pic>
      <p:sp>
        <p:nvSpPr>
          <p:cNvPr id="156" name="Google Shape;156;p13"/>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INTERNET &amp; PRIVACY</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Anatomy of an AI System</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2018, Kate Crawford, Vladan Joler</a:t>
            </a:r>
            <a:endParaRPr b="0" i="0" sz="1600" u="none" cap="none" strike="noStrike">
              <a:solidFill>
                <a:srgbClr val="2E3191"/>
              </a:solidFill>
              <a:latin typeface="Inter"/>
              <a:ea typeface="Inter"/>
              <a:cs typeface="Inter"/>
              <a:sym typeface="Inter"/>
            </a:endParaRPr>
          </a:p>
        </p:txBody>
      </p:sp>
      <p:sp>
        <p:nvSpPr>
          <p:cNvPr id="157" name="Google Shape;157;p13"/>
          <p:cNvSpPr txBox="1"/>
          <p:nvPr/>
        </p:nvSpPr>
        <p:spPr>
          <a:xfrm>
            <a:off x="662875" y="6109825"/>
            <a:ext cx="57096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https://anatomyof.ai/</a:t>
            </a:r>
            <a:r>
              <a:rPr b="0" i="0" lang="en" sz="1400" u="none" cap="none" strike="noStrike">
                <a:solidFill>
                  <a:srgbClr val="2E3191"/>
                </a:solidFill>
                <a:latin typeface="Inter"/>
                <a:ea typeface="Inter"/>
                <a:cs typeface="Inter"/>
                <a:sym typeface="Inter"/>
              </a:rPr>
              <a:t> - Kate Crawford </a:t>
            </a:r>
            <a:r>
              <a:rPr b="0" i="0" lang="en" sz="1400" u="sng" cap="none" strike="noStrike">
                <a:solidFill>
                  <a:srgbClr val="2E3191"/>
                </a:solidFill>
                <a:latin typeface="Inter"/>
                <a:ea typeface="Inter"/>
                <a:cs typeface="Inter"/>
                <a:sym typeface="Inter"/>
                <a:hlinkClick r:id="rId5">
                  <a:extLst>
                    <a:ext uri="{A12FA001-AC4F-418D-AE19-62706E023703}">
                      <ahyp:hlinkClr val="tx"/>
                    </a:ext>
                  </a:extLst>
                </a:hlinkClick>
              </a:rPr>
              <a:t>1</a:t>
            </a:r>
            <a:r>
              <a:rPr b="0" i="0" lang="en" sz="1400" u="none" cap="none" strike="noStrike">
                <a:solidFill>
                  <a:srgbClr val="2E3191"/>
                </a:solidFill>
                <a:latin typeface="Inter"/>
                <a:ea typeface="Inter"/>
                <a:cs typeface="Inter"/>
                <a:sym typeface="Inter"/>
              </a:rPr>
              <a:t> and Vladan Joler, 2018</a:t>
            </a:r>
            <a:endParaRPr b="0" i="0" sz="1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3191"/>
              </a:solidFill>
              <a:latin typeface="Inter"/>
              <a:ea typeface="Inter"/>
              <a:cs typeface="Inter"/>
              <a:sym typeface="Inter"/>
            </a:endParaRPr>
          </a:p>
        </p:txBody>
      </p:sp>
      <p:sp>
        <p:nvSpPr>
          <p:cNvPr id="158" name="Google Shape;158;p13"/>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EXPOSING THE INVISIBLE</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2" name="Shape 162"/>
        <p:cNvGrpSpPr/>
        <p:nvPr/>
      </p:nvGrpSpPr>
      <p:grpSpPr>
        <a:xfrm>
          <a:off x="0" y="0"/>
          <a:ext cx="0" cy="0"/>
          <a:chOff x="0" y="0"/>
          <a:chExt cx="0" cy="0"/>
        </a:xfrm>
      </p:grpSpPr>
      <p:pic>
        <p:nvPicPr>
          <p:cNvPr id="163" name="Google Shape;163;p14"/>
          <p:cNvPicPr preferRelativeResize="0"/>
          <p:nvPr/>
        </p:nvPicPr>
        <p:blipFill rotWithShape="1">
          <a:blip r:embed="rId3">
            <a:alphaModFix/>
          </a:blip>
          <a:srcRect b="0" l="0" r="0" t="0"/>
          <a:stretch/>
        </p:blipFill>
        <p:spPr>
          <a:xfrm>
            <a:off x="662875" y="1407050"/>
            <a:ext cx="6944051" cy="4638575"/>
          </a:xfrm>
          <a:prstGeom prst="rect">
            <a:avLst/>
          </a:prstGeom>
          <a:noFill/>
          <a:ln cap="flat" cmpd="sng" w="9525">
            <a:solidFill>
              <a:srgbClr val="2E3191"/>
            </a:solidFill>
            <a:prstDash val="solid"/>
            <a:round/>
            <a:headEnd len="sm" w="sm" type="none"/>
            <a:tailEnd len="sm" w="sm" type="none"/>
          </a:ln>
        </p:spPr>
      </p:pic>
      <p:sp>
        <p:nvSpPr>
          <p:cNvPr id="164" name="Google Shape;164;p14"/>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CLIMATE ACTION</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Per Million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2022, Julian Oliver, Gordan Savičić</a:t>
            </a:r>
            <a:endParaRPr b="0" i="0" sz="1600" u="none" cap="none" strike="noStrike">
              <a:solidFill>
                <a:srgbClr val="2E3191"/>
              </a:solidFill>
              <a:latin typeface="Inter"/>
              <a:ea typeface="Inter"/>
              <a:cs typeface="Inter"/>
              <a:sym typeface="Inter"/>
            </a:endParaRPr>
          </a:p>
        </p:txBody>
      </p:sp>
      <p:sp>
        <p:nvSpPr>
          <p:cNvPr id="165" name="Google Shape;165;p14"/>
          <p:cNvSpPr txBox="1"/>
          <p:nvPr/>
        </p:nvSpPr>
        <p:spPr>
          <a:xfrm>
            <a:off x="662875" y="6109825"/>
            <a:ext cx="36912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https://permillion.live/#keeling</a:t>
            </a:r>
            <a:endParaRPr b="0" i="0" sz="1400" u="none" cap="none" strike="noStrike">
              <a:solidFill>
                <a:srgbClr val="2E3191"/>
              </a:solidFill>
              <a:latin typeface="Inter"/>
              <a:ea typeface="Inter"/>
              <a:cs typeface="Inter"/>
              <a:sym typeface="Inter"/>
            </a:endParaRPr>
          </a:p>
        </p:txBody>
      </p:sp>
      <p:sp>
        <p:nvSpPr>
          <p:cNvPr id="166" name="Google Shape;166;p14"/>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EXPOSING THE INVISIBLE</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0" name="Shape 170"/>
        <p:cNvGrpSpPr/>
        <p:nvPr/>
      </p:nvGrpSpPr>
      <p:grpSpPr>
        <a:xfrm>
          <a:off x="0" y="0"/>
          <a:ext cx="0" cy="0"/>
          <a:chOff x="0" y="0"/>
          <a:chExt cx="0" cy="0"/>
        </a:xfrm>
      </p:grpSpPr>
      <p:sp>
        <p:nvSpPr>
          <p:cNvPr id="171" name="Google Shape;171;p15"/>
          <p:cNvSpPr txBox="1"/>
          <p:nvPr/>
        </p:nvSpPr>
        <p:spPr>
          <a:xfrm>
            <a:off x="618750" y="2005950"/>
            <a:ext cx="7906500" cy="28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HOW CAN WE </a:t>
            </a:r>
            <a:r>
              <a:rPr b="1" i="0" lang="en" sz="4400" u="none" cap="none" strike="noStrike">
                <a:solidFill>
                  <a:srgbClr val="2E3191"/>
                </a:solidFill>
                <a:latin typeface="Inter"/>
                <a:ea typeface="Inter"/>
                <a:cs typeface="Inter"/>
                <a:sym typeface="Inter"/>
              </a:rPr>
              <a:t>PROTEST</a:t>
            </a:r>
            <a:r>
              <a:rPr b="0" i="0" lang="en" sz="4400" u="none" cap="none" strike="noStrike">
                <a:solidFill>
                  <a:srgbClr val="2E3191"/>
                </a:solidFill>
                <a:latin typeface="Inter"/>
                <a:ea typeface="Inter"/>
                <a:cs typeface="Inter"/>
                <a:sym typeface="Inter"/>
              </a:rPr>
              <a:t>?</a:t>
            </a:r>
            <a:endParaRPr b="0" i="0" sz="4400" u="none" cap="none" strike="noStrike">
              <a:solidFill>
                <a:srgbClr val="2E319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5" name="Shape 175"/>
        <p:cNvGrpSpPr/>
        <p:nvPr/>
      </p:nvGrpSpPr>
      <p:grpSpPr>
        <a:xfrm>
          <a:off x="0" y="0"/>
          <a:ext cx="0" cy="0"/>
          <a:chOff x="0" y="0"/>
          <a:chExt cx="0" cy="0"/>
        </a:xfrm>
      </p:grpSpPr>
      <p:sp>
        <p:nvSpPr>
          <p:cNvPr id="176" name="Google Shape;176;p16"/>
          <p:cNvSpPr txBox="1"/>
          <p:nvPr/>
        </p:nvSpPr>
        <p:spPr>
          <a:xfrm>
            <a:off x="609600" y="457200"/>
            <a:ext cx="77103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XR - Extinction rebellion</a:t>
            </a:r>
            <a:endParaRPr b="1" i="0" sz="2400" u="none" cap="none" strike="noStrike">
              <a:solidFill>
                <a:srgbClr val="2E3191"/>
              </a:solidFill>
              <a:latin typeface="Inter"/>
              <a:ea typeface="Inter"/>
              <a:cs typeface="Inter"/>
              <a:sym typeface="Inter"/>
            </a:endParaRPr>
          </a:p>
          <a:p>
            <a:pPr indent="0" lvl="0" marL="0" marR="0" rtl="0" algn="l">
              <a:lnSpc>
                <a:spcPct val="115000"/>
              </a:lnSpc>
              <a:spcBef>
                <a:spcPts val="0"/>
              </a:spcBef>
              <a:spcAft>
                <a:spcPts val="200"/>
              </a:spcAft>
              <a:buClr>
                <a:schemeClr val="dk1"/>
              </a:buClr>
              <a:buSzPts val="1100"/>
              <a:buFont typeface="Arial"/>
              <a:buNone/>
            </a:pPr>
            <a:r>
              <a:rPr b="0" i="0" lang="en" sz="1600" u="none" cap="none" strike="noStrike">
                <a:solidFill>
                  <a:srgbClr val="2E3191"/>
                </a:solidFill>
                <a:latin typeface="Inter"/>
                <a:ea typeface="Inter"/>
                <a:cs typeface="Inter"/>
                <a:sym typeface="Inter"/>
              </a:rPr>
              <a:t>2018 - ongoing, UK - Global</a:t>
            </a:r>
            <a:endParaRPr b="1" i="0" sz="2400" u="none" cap="none" strike="noStrike">
              <a:solidFill>
                <a:srgbClr val="2E3191"/>
              </a:solidFill>
              <a:latin typeface="Inter"/>
              <a:ea typeface="Inter"/>
              <a:cs typeface="Inter"/>
              <a:sym typeface="Inter"/>
            </a:endParaRPr>
          </a:p>
        </p:txBody>
      </p:sp>
      <p:sp>
        <p:nvSpPr>
          <p:cNvPr id="177" name="Google Shape;177;p16"/>
          <p:cNvSpPr txBox="1"/>
          <p:nvPr/>
        </p:nvSpPr>
        <p:spPr>
          <a:xfrm>
            <a:off x="618750" y="591227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https://rebellion.global/</a:t>
            </a:r>
            <a:endParaRPr b="0" i="0" sz="1400" u="sng" cap="none" strike="noStrike">
              <a:solidFill>
                <a:srgbClr val="2E3191"/>
              </a:solidFill>
              <a:latin typeface="Inter"/>
              <a:ea typeface="Inter"/>
              <a:cs typeface="Inter"/>
              <a:sym typeface="Inter"/>
            </a:endParaRPr>
          </a:p>
        </p:txBody>
      </p:sp>
      <p:pic>
        <p:nvPicPr>
          <p:cNvPr id="178" name="Google Shape;178;p16"/>
          <p:cNvPicPr preferRelativeResize="0"/>
          <p:nvPr/>
        </p:nvPicPr>
        <p:blipFill rotWithShape="1">
          <a:blip r:embed="rId4">
            <a:alphaModFix/>
          </a:blip>
          <a:srcRect b="0" l="0" r="0" t="0"/>
          <a:stretch/>
        </p:blipFill>
        <p:spPr>
          <a:xfrm>
            <a:off x="662875" y="1480326"/>
            <a:ext cx="6590225" cy="4315951"/>
          </a:xfrm>
          <a:prstGeom prst="rect">
            <a:avLst/>
          </a:prstGeom>
          <a:noFill/>
          <a:ln>
            <a:noFill/>
          </a:ln>
        </p:spPr>
      </p:pic>
      <p:sp>
        <p:nvSpPr>
          <p:cNvPr id="179" name="Google Shape;179;p16"/>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8081B4"/>
                </a:solidFill>
                <a:latin typeface="Abril Fatface"/>
                <a:ea typeface="Abril Fatface"/>
                <a:cs typeface="Abril Fatface"/>
                <a:sym typeface="Abril Fatface"/>
              </a:rPr>
              <a:t>ONLINE &amp; OFFLINE</a:t>
            </a:r>
            <a:r>
              <a:rPr b="0" i="1" lang="en" sz="1800" u="none" cap="none" strike="noStrike">
                <a:solidFill>
                  <a:srgbClr val="FF0000"/>
                </a:solidFill>
                <a:latin typeface="Abril Fatface"/>
                <a:ea typeface="Abril Fatface"/>
                <a:cs typeface="Abril Fatface"/>
                <a:sym typeface="Abril Fatface"/>
              </a:rPr>
              <a:t> MOBILISATION</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3" name="Shape 183"/>
        <p:cNvGrpSpPr/>
        <p:nvPr/>
      </p:nvGrpSpPr>
      <p:grpSpPr>
        <a:xfrm>
          <a:off x="0" y="0"/>
          <a:ext cx="0" cy="0"/>
          <a:chOff x="0" y="0"/>
          <a:chExt cx="0" cy="0"/>
        </a:xfrm>
      </p:grpSpPr>
      <p:sp>
        <p:nvSpPr>
          <p:cNvPr id="184" name="Google Shape;184;p17"/>
          <p:cNvSpPr txBox="1"/>
          <p:nvPr/>
        </p:nvSpPr>
        <p:spPr>
          <a:xfrm>
            <a:off x="609600" y="457200"/>
            <a:ext cx="77103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#Metoo Movement </a:t>
            </a:r>
            <a:endParaRPr b="1" i="0" sz="2400" u="none" cap="none" strike="noStrike">
              <a:solidFill>
                <a:srgbClr val="2E3191"/>
              </a:solidFill>
              <a:latin typeface="Inter"/>
              <a:ea typeface="Inter"/>
              <a:cs typeface="Inter"/>
              <a:sym typeface="Inter"/>
            </a:endParaRPr>
          </a:p>
          <a:p>
            <a:pPr indent="0" lvl="0" marL="0" marR="0" rtl="0" algn="l">
              <a:lnSpc>
                <a:spcPct val="115000"/>
              </a:lnSpc>
              <a:spcBef>
                <a:spcPts val="0"/>
              </a:spcBef>
              <a:spcAft>
                <a:spcPts val="200"/>
              </a:spcAft>
              <a:buClr>
                <a:schemeClr val="dk1"/>
              </a:buClr>
              <a:buSzPts val="1100"/>
              <a:buFont typeface="Arial"/>
              <a:buNone/>
            </a:pPr>
            <a:r>
              <a:rPr b="0" i="0" lang="en" sz="1600" u="none" cap="none" strike="noStrike">
                <a:solidFill>
                  <a:srgbClr val="2E3191"/>
                </a:solidFill>
                <a:latin typeface="Inter"/>
                <a:ea typeface="Inter"/>
                <a:cs typeface="Inter"/>
                <a:sym typeface="Inter"/>
              </a:rPr>
              <a:t>2006- ongoing, US - global</a:t>
            </a:r>
            <a:endParaRPr b="1" i="0" sz="2400" u="none" cap="none" strike="noStrike">
              <a:solidFill>
                <a:srgbClr val="2E3191"/>
              </a:solidFill>
              <a:latin typeface="Inter"/>
              <a:ea typeface="Inter"/>
              <a:cs typeface="Inter"/>
              <a:sym typeface="Inter"/>
            </a:endParaRPr>
          </a:p>
        </p:txBody>
      </p:sp>
      <p:sp>
        <p:nvSpPr>
          <p:cNvPr id="185" name="Google Shape;185;p17"/>
          <p:cNvSpPr txBox="1"/>
          <p:nvPr/>
        </p:nvSpPr>
        <p:spPr>
          <a:xfrm>
            <a:off x="662875" y="591227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https://metoomvmt.org/</a:t>
            </a:r>
            <a:endParaRPr b="0" i="0" sz="1400" u="sng" cap="none" strike="noStrike">
              <a:solidFill>
                <a:srgbClr val="2E3191"/>
              </a:solidFill>
              <a:latin typeface="Inter"/>
              <a:ea typeface="Inter"/>
              <a:cs typeface="Inter"/>
              <a:sym typeface="Inter"/>
            </a:endParaRPr>
          </a:p>
        </p:txBody>
      </p:sp>
      <p:pic>
        <p:nvPicPr>
          <p:cNvPr id="186" name="Google Shape;186;p17"/>
          <p:cNvPicPr preferRelativeResize="0"/>
          <p:nvPr/>
        </p:nvPicPr>
        <p:blipFill rotWithShape="1">
          <a:blip r:embed="rId4">
            <a:alphaModFix/>
          </a:blip>
          <a:srcRect b="0" l="0" r="0" t="1166"/>
          <a:stretch/>
        </p:blipFill>
        <p:spPr>
          <a:xfrm>
            <a:off x="662875" y="1480325"/>
            <a:ext cx="6534149" cy="4315949"/>
          </a:xfrm>
          <a:prstGeom prst="rect">
            <a:avLst/>
          </a:prstGeom>
          <a:noFill/>
          <a:ln>
            <a:noFill/>
          </a:ln>
        </p:spPr>
      </p:pic>
      <p:sp>
        <p:nvSpPr>
          <p:cNvPr id="187" name="Google Shape;187;p17"/>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8081B4"/>
                </a:solidFill>
                <a:latin typeface="Abril Fatface"/>
                <a:ea typeface="Abril Fatface"/>
                <a:cs typeface="Abril Fatface"/>
                <a:sym typeface="Abril Fatface"/>
              </a:rPr>
              <a:t>ONLINE &amp; OFFLINE</a:t>
            </a:r>
            <a:r>
              <a:rPr b="0" i="1" lang="en" sz="1800" u="none" cap="none" strike="noStrike">
                <a:solidFill>
                  <a:srgbClr val="FF0000"/>
                </a:solidFill>
                <a:latin typeface="Abril Fatface"/>
                <a:ea typeface="Abril Fatface"/>
                <a:cs typeface="Abril Fatface"/>
                <a:sym typeface="Abril Fatface"/>
              </a:rPr>
              <a:t> MOBILISATION</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1" name="Shape 191"/>
        <p:cNvGrpSpPr/>
        <p:nvPr/>
      </p:nvGrpSpPr>
      <p:grpSpPr>
        <a:xfrm>
          <a:off x="0" y="0"/>
          <a:ext cx="0" cy="0"/>
          <a:chOff x="0" y="0"/>
          <a:chExt cx="0" cy="0"/>
        </a:xfrm>
      </p:grpSpPr>
      <p:sp>
        <p:nvSpPr>
          <p:cNvPr id="192" name="Google Shape;192;p18"/>
          <p:cNvSpPr txBox="1"/>
          <p:nvPr/>
        </p:nvSpPr>
        <p:spPr>
          <a:xfrm>
            <a:off x="609600" y="457200"/>
            <a:ext cx="77103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Black Lives Matter </a:t>
            </a:r>
            <a:endParaRPr b="1" i="0" sz="2400" u="none" cap="none" strike="noStrike">
              <a:solidFill>
                <a:srgbClr val="2E3191"/>
              </a:solidFill>
              <a:latin typeface="Inter"/>
              <a:ea typeface="Inter"/>
              <a:cs typeface="Inter"/>
              <a:sym typeface="Inter"/>
            </a:endParaRPr>
          </a:p>
          <a:p>
            <a:pPr indent="0" lvl="0" marL="0" marR="0" rtl="0" algn="l">
              <a:lnSpc>
                <a:spcPct val="115000"/>
              </a:lnSpc>
              <a:spcBef>
                <a:spcPts val="0"/>
              </a:spcBef>
              <a:spcAft>
                <a:spcPts val="200"/>
              </a:spcAft>
              <a:buClr>
                <a:schemeClr val="dk1"/>
              </a:buClr>
              <a:buSzPts val="1100"/>
              <a:buFont typeface="Arial"/>
              <a:buNone/>
            </a:pPr>
            <a:r>
              <a:rPr b="0" i="0" lang="en" sz="1600" u="none" cap="none" strike="noStrike">
                <a:solidFill>
                  <a:srgbClr val="2E3191"/>
                </a:solidFill>
                <a:latin typeface="Inter"/>
                <a:ea typeface="Inter"/>
                <a:cs typeface="Inter"/>
                <a:sym typeface="Inter"/>
              </a:rPr>
              <a:t>2013- ongoing, US - Global</a:t>
            </a:r>
            <a:endParaRPr b="1" i="0" sz="2400" u="none" cap="none" strike="noStrike">
              <a:solidFill>
                <a:srgbClr val="2E3191"/>
              </a:solidFill>
              <a:latin typeface="Inter"/>
              <a:ea typeface="Inter"/>
              <a:cs typeface="Inter"/>
              <a:sym typeface="Inter"/>
            </a:endParaRPr>
          </a:p>
        </p:txBody>
      </p:sp>
      <p:sp>
        <p:nvSpPr>
          <p:cNvPr id="193" name="Google Shape;193;p18"/>
          <p:cNvSpPr txBox="1"/>
          <p:nvPr/>
        </p:nvSpPr>
        <p:spPr>
          <a:xfrm>
            <a:off x="662875" y="5738950"/>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https://blacklivesmatter.com/</a:t>
            </a:r>
            <a:endParaRPr b="0" i="0" sz="1400" u="sng" cap="none" strike="noStrike">
              <a:solidFill>
                <a:srgbClr val="2E3191"/>
              </a:solidFill>
              <a:latin typeface="Inter"/>
              <a:ea typeface="Inter"/>
              <a:cs typeface="Inter"/>
              <a:sym typeface="Inter"/>
            </a:endParaRPr>
          </a:p>
        </p:txBody>
      </p:sp>
      <p:pic>
        <p:nvPicPr>
          <p:cNvPr id="194" name="Google Shape;194;p18"/>
          <p:cNvPicPr preferRelativeResize="0"/>
          <p:nvPr/>
        </p:nvPicPr>
        <p:blipFill rotWithShape="1">
          <a:blip r:embed="rId4">
            <a:alphaModFix/>
          </a:blip>
          <a:srcRect b="0" l="0" r="0" t="0"/>
          <a:stretch/>
        </p:blipFill>
        <p:spPr>
          <a:xfrm>
            <a:off x="662875" y="1258700"/>
            <a:ext cx="6498929" cy="4315950"/>
          </a:xfrm>
          <a:prstGeom prst="rect">
            <a:avLst/>
          </a:prstGeom>
          <a:noFill/>
          <a:ln>
            <a:noFill/>
          </a:ln>
        </p:spPr>
      </p:pic>
      <p:sp>
        <p:nvSpPr>
          <p:cNvPr id="195" name="Google Shape;195;p18"/>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8081B4"/>
                </a:solidFill>
                <a:latin typeface="Abril Fatface"/>
                <a:ea typeface="Abril Fatface"/>
                <a:cs typeface="Abril Fatface"/>
                <a:sym typeface="Abril Fatface"/>
              </a:rPr>
              <a:t>ONLINE &amp; OFFLINE</a:t>
            </a:r>
            <a:r>
              <a:rPr b="0" i="1" lang="en" sz="1800" u="none" cap="none" strike="noStrike">
                <a:solidFill>
                  <a:srgbClr val="FF0000"/>
                </a:solidFill>
                <a:latin typeface="Abril Fatface"/>
                <a:ea typeface="Abril Fatface"/>
                <a:cs typeface="Abril Fatface"/>
                <a:sym typeface="Abril Fatface"/>
              </a:rPr>
              <a:t> MOBILISATION</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9" name="Shape 199"/>
        <p:cNvGrpSpPr/>
        <p:nvPr/>
      </p:nvGrpSpPr>
      <p:grpSpPr>
        <a:xfrm>
          <a:off x="0" y="0"/>
          <a:ext cx="0" cy="0"/>
          <a:chOff x="0" y="0"/>
          <a:chExt cx="0" cy="0"/>
        </a:xfrm>
      </p:grpSpPr>
      <p:sp>
        <p:nvSpPr>
          <p:cNvPr id="200" name="Google Shape;200;p19"/>
          <p:cNvSpPr txBox="1"/>
          <p:nvPr/>
        </p:nvSpPr>
        <p:spPr>
          <a:xfrm>
            <a:off x="618750" y="1909100"/>
            <a:ext cx="7906500" cy="213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WEBSITE DEFACEMENT,</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SUBVERTISING</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&amp; PRANKS</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3" name="Shape 63"/>
        <p:cNvGrpSpPr/>
        <p:nvPr/>
      </p:nvGrpSpPr>
      <p:grpSpPr>
        <a:xfrm>
          <a:off x="0" y="0"/>
          <a:ext cx="0" cy="0"/>
          <a:chOff x="0" y="0"/>
          <a:chExt cx="0" cy="0"/>
        </a:xfrm>
      </p:grpSpPr>
      <p:sp>
        <p:nvSpPr>
          <p:cNvPr id="64" name="Google Shape;64;p2"/>
          <p:cNvSpPr txBox="1"/>
          <p:nvPr/>
        </p:nvSpPr>
        <p:spPr>
          <a:xfrm>
            <a:off x="460050" y="492150"/>
            <a:ext cx="66546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Objectives of the webinar</a:t>
            </a:r>
            <a:endParaRPr b="1" i="0" sz="2400" u="none" cap="none" strike="noStrike">
              <a:solidFill>
                <a:srgbClr val="2E3191"/>
              </a:solidFill>
              <a:latin typeface="Inter"/>
              <a:ea typeface="Inter"/>
              <a:cs typeface="Inter"/>
              <a:sym typeface="Inter"/>
            </a:endParaRPr>
          </a:p>
        </p:txBody>
      </p:sp>
      <p:sp>
        <p:nvSpPr>
          <p:cNvPr id="65" name="Google Shape;65;p2"/>
          <p:cNvSpPr txBox="1"/>
          <p:nvPr/>
        </p:nvSpPr>
        <p:spPr>
          <a:xfrm>
            <a:off x="543425" y="1268400"/>
            <a:ext cx="7581300" cy="1779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2E3191"/>
              </a:buClr>
              <a:buSzPts val="2200"/>
              <a:buFont typeface="Inter"/>
              <a:buChar char="●"/>
            </a:pPr>
            <a:r>
              <a:rPr b="0" i="0" lang="en" sz="2200" u="none" cap="none" strike="noStrike">
                <a:solidFill>
                  <a:srgbClr val="2E3191"/>
                </a:solidFill>
                <a:latin typeface="Inter"/>
                <a:ea typeface="Inter"/>
                <a:cs typeface="Inter"/>
                <a:sym typeface="Inter"/>
              </a:rPr>
              <a:t>Learn about forms and goals of Digital Activism and Hacking to inspire you to take actions in your online and offline community</a:t>
            </a:r>
            <a:endParaRPr b="0" i="0" sz="2200" u="none" cap="none" strike="noStrike">
              <a:solidFill>
                <a:srgbClr val="2E3191"/>
              </a:solidFill>
              <a:latin typeface="Inter"/>
              <a:ea typeface="Inter"/>
              <a:cs typeface="Inter"/>
              <a:sym typeface="Inter"/>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2E3191"/>
              </a:solidFill>
              <a:latin typeface="Inter"/>
              <a:ea typeface="Inter"/>
              <a:cs typeface="Inter"/>
              <a:sym typeface="Inter"/>
            </a:endParaRPr>
          </a:p>
          <a:p>
            <a:pPr indent="-368300" lvl="0" marL="457200" marR="0" rtl="0" algn="l">
              <a:lnSpc>
                <a:spcPct val="100000"/>
              </a:lnSpc>
              <a:spcBef>
                <a:spcPts val="0"/>
              </a:spcBef>
              <a:spcAft>
                <a:spcPts val="0"/>
              </a:spcAft>
              <a:buClr>
                <a:srgbClr val="2E3191"/>
              </a:buClr>
              <a:buSzPts val="2200"/>
              <a:buFont typeface="Inter"/>
              <a:buChar char="●"/>
            </a:pPr>
            <a:r>
              <a:rPr b="0" i="0" lang="en" sz="2200" u="none" cap="none" strike="noStrike">
                <a:solidFill>
                  <a:srgbClr val="2E3191"/>
                </a:solidFill>
                <a:latin typeface="Inter"/>
                <a:ea typeface="Inter"/>
                <a:cs typeface="Inter"/>
                <a:sym typeface="Inter"/>
              </a:rPr>
              <a:t>Raise awareness of the hidden side of the technology we daily use, and identify tools for growing our literacy when we navigate media and the internet in general</a:t>
            </a:r>
            <a:br>
              <a:rPr b="0" i="0" lang="en" sz="2200" u="none" cap="none" strike="noStrike">
                <a:solidFill>
                  <a:srgbClr val="2E3191"/>
                </a:solidFill>
                <a:latin typeface="Inter"/>
                <a:ea typeface="Inter"/>
                <a:cs typeface="Inter"/>
                <a:sym typeface="Inter"/>
              </a:rPr>
            </a:br>
            <a:endParaRPr b="0" i="0" sz="900" u="none" cap="none" strike="noStrike">
              <a:solidFill>
                <a:srgbClr val="2E3191"/>
              </a:solidFill>
              <a:latin typeface="Inter"/>
              <a:ea typeface="Inter"/>
              <a:cs typeface="Inter"/>
              <a:sym typeface="Inter"/>
            </a:endParaRPr>
          </a:p>
          <a:p>
            <a:pPr indent="-368300" lvl="0" marL="457200" marR="0" rtl="0" algn="l">
              <a:lnSpc>
                <a:spcPct val="100000"/>
              </a:lnSpc>
              <a:spcBef>
                <a:spcPts val="0"/>
              </a:spcBef>
              <a:spcAft>
                <a:spcPts val="0"/>
              </a:spcAft>
              <a:buClr>
                <a:srgbClr val="2E3191"/>
              </a:buClr>
              <a:buSzPts val="2200"/>
              <a:buFont typeface="Inter"/>
              <a:buChar char="●"/>
            </a:pPr>
            <a:r>
              <a:rPr b="0" i="0" lang="en" sz="2200" u="none" cap="none" strike="noStrike">
                <a:solidFill>
                  <a:srgbClr val="2E3191"/>
                </a:solidFill>
                <a:latin typeface="Inter"/>
                <a:ea typeface="Inter"/>
                <a:cs typeface="Inter"/>
                <a:sym typeface="Inter"/>
              </a:rPr>
              <a:t>Learn about creative forms of peaceful protests that can invigorate your communities and generate collaboration</a:t>
            </a:r>
            <a:br>
              <a:rPr b="0" i="0" lang="en" sz="2200" u="none" cap="none" strike="noStrike">
                <a:solidFill>
                  <a:srgbClr val="2E3191"/>
                </a:solidFill>
                <a:latin typeface="Inter"/>
                <a:ea typeface="Inter"/>
                <a:cs typeface="Inter"/>
                <a:sym typeface="Inter"/>
              </a:rPr>
            </a:br>
            <a:endParaRPr b="0" i="0" sz="900" u="none" cap="none" strike="noStrike">
              <a:solidFill>
                <a:srgbClr val="2E3191"/>
              </a:solidFill>
              <a:latin typeface="Inter"/>
              <a:ea typeface="Inter"/>
              <a:cs typeface="Inter"/>
              <a:sym typeface="Inter"/>
            </a:endParaRPr>
          </a:p>
          <a:p>
            <a:pPr indent="-368300" lvl="0" marL="457200" marR="0" rtl="0" algn="l">
              <a:lnSpc>
                <a:spcPct val="100000"/>
              </a:lnSpc>
              <a:spcBef>
                <a:spcPts val="0"/>
              </a:spcBef>
              <a:spcAft>
                <a:spcPts val="0"/>
              </a:spcAft>
              <a:buClr>
                <a:srgbClr val="2E3191"/>
              </a:buClr>
              <a:buSzPts val="2200"/>
              <a:buFont typeface="Inter"/>
              <a:buChar char="●"/>
            </a:pPr>
            <a:r>
              <a:rPr b="0" i="0" lang="en" sz="2200" u="none" cap="none" strike="noStrike">
                <a:solidFill>
                  <a:srgbClr val="2E3191"/>
                </a:solidFill>
                <a:latin typeface="Inter"/>
                <a:ea typeface="Inter"/>
                <a:cs typeface="Inter"/>
                <a:sym typeface="Inter"/>
              </a:rPr>
              <a:t>Learn about resources that can help validate information and investigate topics</a:t>
            </a:r>
            <a:endParaRPr b="0" i="0" sz="2200" u="none" cap="none" strike="noStrike">
              <a:solidFill>
                <a:srgbClr val="2E319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4" name="Shape 204"/>
        <p:cNvGrpSpPr/>
        <p:nvPr/>
      </p:nvGrpSpPr>
      <p:grpSpPr>
        <a:xfrm>
          <a:off x="0" y="0"/>
          <a:ext cx="0" cy="0"/>
          <a:chOff x="0" y="0"/>
          <a:chExt cx="0" cy="0"/>
        </a:xfrm>
      </p:grpSpPr>
      <p:sp>
        <p:nvSpPr>
          <p:cNvPr id="205" name="Google Shape;205;p20"/>
          <p:cNvSpPr txBox="1"/>
          <p:nvPr/>
        </p:nvSpPr>
        <p:spPr>
          <a:xfrm>
            <a:off x="609600" y="457200"/>
            <a:ext cx="807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CYBER ATTACK</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Anonymous</a:t>
            </a:r>
            <a:endParaRPr b="1" i="0" sz="2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E3191"/>
                </a:solidFill>
                <a:latin typeface="Inter"/>
                <a:ea typeface="Inter"/>
                <a:cs typeface="Inter"/>
                <a:sym typeface="Inter"/>
              </a:rPr>
              <a:t>2012, Chinese websites 'defaced in Anonymous attack'</a:t>
            </a:r>
            <a:endParaRPr b="0" i="0" sz="16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E3191"/>
              </a:solidFill>
              <a:latin typeface="Inter"/>
              <a:ea typeface="Inter"/>
              <a:cs typeface="Inter"/>
              <a:sym typeface="Inter"/>
            </a:endParaRPr>
          </a:p>
        </p:txBody>
      </p:sp>
      <p:sp>
        <p:nvSpPr>
          <p:cNvPr id="206" name="Google Shape;206;p20"/>
          <p:cNvSpPr txBox="1"/>
          <p:nvPr/>
        </p:nvSpPr>
        <p:spPr>
          <a:xfrm>
            <a:off x="662875" y="5843900"/>
            <a:ext cx="64089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Website Defacement</a:t>
            </a:r>
            <a:r>
              <a:rPr b="0" i="0" lang="en" sz="1400" u="sng" cap="none" strike="noStrike">
                <a:solidFill>
                  <a:srgbClr val="2E3191"/>
                </a:solidFill>
                <a:latin typeface="Inter"/>
                <a:ea typeface="Inter"/>
                <a:cs typeface="Inter"/>
                <a:sym typeface="Inter"/>
              </a:rPr>
              <a:t> (WIKIPEDIA)</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rPr>
              <a:t>https://www.bbc.com/news/technology-17623939</a:t>
            </a:r>
            <a:endParaRPr b="0" i="0" sz="1400" u="sng" cap="none" strike="noStrike">
              <a:solidFill>
                <a:srgbClr val="2E3191"/>
              </a:solidFill>
              <a:latin typeface="Inter"/>
              <a:ea typeface="Inter"/>
              <a:cs typeface="Inter"/>
              <a:sym typeface="Inter"/>
            </a:endParaRPr>
          </a:p>
        </p:txBody>
      </p:sp>
      <p:pic>
        <p:nvPicPr>
          <p:cNvPr id="207" name="Google Shape;207;p20"/>
          <p:cNvPicPr preferRelativeResize="0"/>
          <p:nvPr/>
        </p:nvPicPr>
        <p:blipFill rotWithShape="1">
          <a:blip r:embed="rId5">
            <a:alphaModFix/>
          </a:blip>
          <a:srcRect b="0" l="0" r="0" t="0"/>
          <a:stretch/>
        </p:blipFill>
        <p:spPr>
          <a:xfrm>
            <a:off x="662875" y="1682825"/>
            <a:ext cx="6922107" cy="3893700"/>
          </a:xfrm>
          <a:prstGeom prst="rect">
            <a:avLst/>
          </a:prstGeom>
          <a:noFill/>
          <a:ln cap="flat" cmpd="sng" w="9525">
            <a:solidFill>
              <a:srgbClr val="2E3191"/>
            </a:solidFill>
            <a:prstDash val="solid"/>
            <a:round/>
            <a:headEnd len="sm" w="sm" type="none"/>
            <a:tailEnd len="sm" w="sm" type="none"/>
          </a:ln>
        </p:spPr>
      </p:pic>
      <p:sp>
        <p:nvSpPr>
          <p:cNvPr id="208" name="Google Shape;208;p20"/>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WEBSITE DEFACEMENT</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2" name="Shape 212"/>
        <p:cNvGrpSpPr/>
        <p:nvPr/>
      </p:nvGrpSpPr>
      <p:grpSpPr>
        <a:xfrm>
          <a:off x="0" y="0"/>
          <a:ext cx="0" cy="0"/>
          <a:chOff x="0" y="0"/>
          <a:chExt cx="0" cy="0"/>
        </a:xfrm>
      </p:grpSpPr>
      <p:sp>
        <p:nvSpPr>
          <p:cNvPr id="213" name="Google Shape;213;p21"/>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CLIMATE ACTION</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RUINAIR - Subvertising </a:t>
            </a:r>
            <a:endParaRPr b="0" i="0" sz="18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rgbClr val="2E3191"/>
                </a:solidFill>
                <a:latin typeface="Inter"/>
                <a:ea typeface="Inter"/>
                <a:cs typeface="Inter"/>
                <a:sym typeface="Inter"/>
              </a:rPr>
              <a:t>2022, Brandalism, Amsterdam, NL</a:t>
            </a:r>
            <a:endParaRPr b="0" i="0" sz="1050" u="none" cap="none" strike="noStrike">
              <a:solidFill>
                <a:srgbClr val="212529"/>
              </a:solidFill>
              <a:highlight>
                <a:srgbClr val="FFFFFF"/>
              </a:highlight>
              <a:latin typeface="Roboto"/>
              <a:ea typeface="Roboto"/>
              <a:cs typeface="Roboto"/>
              <a:sym typeface="Roboto"/>
            </a:endParaRPr>
          </a:p>
          <a:p>
            <a:pPr indent="0" lvl="0" marL="0" marR="0" rtl="0" algn="l">
              <a:lnSpc>
                <a:spcPct val="100000"/>
              </a:lnSpc>
              <a:spcBef>
                <a:spcPts val="200"/>
              </a:spcBef>
              <a:spcAft>
                <a:spcPts val="0"/>
              </a:spcAft>
              <a:buClr>
                <a:srgbClr val="000000"/>
              </a:buClr>
              <a:buSzPts val="1600"/>
              <a:buFont typeface="Arial"/>
              <a:buNone/>
            </a:pPr>
            <a:r>
              <a:t/>
            </a:r>
            <a:endParaRPr b="0" i="0" sz="1600" u="none" cap="none" strike="noStrike">
              <a:solidFill>
                <a:srgbClr val="2E3191"/>
              </a:solidFill>
              <a:latin typeface="Inter"/>
              <a:ea typeface="Inter"/>
              <a:cs typeface="Inter"/>
              <a:sym typeface="Inter"/>
            </a:endParaRPr>
          </a:p>
        </p:txBody>
      </p:sp>
      <p:pic>
        <p:nvPicPr>
          <p:cNvPr id="214" name="Google Shape;214;p21"/>
          <p:cNvPicPr preferRelativeResize="0"/>
          <p:nvPr/>
        </p:nvPicPr>
        <p:blipFill rotWithShape="1">
          <a:blip r:embed="rId3">
            <a:alphaModFix/>
          </a:blip>
          <a:srcRect b="0" l="0" r="0" t="0"/>
          <a:stretch/>
        </p:blipFill>
        <p:spPr>
          <a:xfrm>
            <a:off x="730600" y="1504950"/>
            <a:ext cx="6693901" cy="4466095"/>
          </a:xfrm>
          <a:prstGeom prst="rect">
            <a:avLst/>
          </a:prstGeom>
          <a:noFill/>
          <a:ln cap="flat" cmpd="sng" w="9525">
            <a:solidFill>
              <a:srgbClr val="2E3191"/>
            </a:solidFill>
            <a:prstDash val="solid"/>
            <a:round/>
            <a:headEnd len="sm" w="sm" type="none"/>
            <a:tailEnd len="sm" w="sm" type="none"/>
          </a:ln>
        </p:spPr>
      </p:pic>
      <p:sp>
        <p:nvSpPr>
          <p:cNvPr id="215" name="Google Shape;215;p21"/>
          <p:cNvSpPr txBox="1"/>
          <p:nvPr/>
        </p:nvSpPr>
        <p:spPr>
          <a:xfrm>
            <a:off x="662875" y="606467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sng" cap="none" strike="noStrike">
                <a:solidFill>
                  <a:srgbClr val="2E3191"/>
                </a:solidFill>
                <a:latin typeface="Inter"/>
                <a:ea typeface="Inter"/>
                <a:cs typeface="Inter"/>
                <a:sym typeface="Inter"/>
              </a:rPr>
              <a:t>http://brandalism.ch/projects/airlines-airports/</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3191"/>
              </a:solidFill>
              <a:latin typeface="Inter"/>
              <a:ea typeface="Inter"/>
              <a:cs typeface="Inter"/>
              <a:sym typeface="Inter"/>
            </a:endParaRPr>
          </a:p>
        </p:txBody>
      </p:sp>
      <p:pic>
        <p:nvPicPr>
          <p:cNvPr id="216" name="Google Shape;216;p21"/>
          <p:cNvPicPr preferRelativeResize="0"/>
          <p:nvPr/>
        </p:nvPicPr>
        <p:blipFill rotWithShape="1">
          <a:blip r:embed="rId4">
            <a:alphaModFix/>
          </a:blip>
          <a:srcRect b="10313" l="0" r="24344" t="0"/>
          <a:stretch/>
        </p:blipFill>
        <p:spPr>
          <a:xfrm>
            <a:off x="6614775" y="591000"/>
            <a:ext cx="2040824" cy="3225825"/>
          </a:xfrm>
          <a:prstGeom prst="rect">
            <a:avLst/>
          </a:prstGeom>
          <a:noFill/>
          <a:ln cap="flat" cmpd="sng" w="9525">
            <a:solidFill>
              <a:srgbClr val="FFFFFF"/>
            </a:solidFill>
            <a:prstDash val="solid"/>
            <a:round/>
            <a:headEnd len="sm" w="sm" type="none"/>
            <a:tailEnd len="sm" w="sm" type="none"/>
          </a:ln>
        </p:spPr>
      </p:pic>
      <p:sp>
        <p:nvSpPr>
          <p:cNvPr id="217" name="Google Shape;217;p21"/>
          <p:cNvSpPr txBox="1"/>
          <p:nvPr/>
        </p:nvSpPr>
        <p:spPr>
          <a:xfrm rot="-5400000">
            <a:off x="-3247950" y="3260250"/>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SUBVERISTING</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1" name="Shape 221"/>
        <p:cNvGrpSpPr/>
        <p:nvPr/>
      </p:nvGrpSpPr>
      <p:grpSpPr>
        <a:xfrm>
          <a:off x="0" y="0"/>
          <a:ext cx="0" cy="0"/>
          <a:chOff x="0" y="0"/>
          <a:chExt cx="0" cy="0"/>
        </a:xfrm>
      </p:grpSpPr>
      <p:sp>
        <p:nvSpPr>
          <p:cNvPr id="222" name="Google Shape;222;p22"/>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CLIMATE ACTION</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JUST TRANSITION - Subvertising </a:t>
            </a:r>
            <a:endParaRPr b="0" i="0" sz="18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rgbClr val="2E3191"/>
                </a:solidFill>
                <a:latin typeface="Inter"/>
                <a:ea typeface="Inter"/>
                <a:cs typeface="Inter"/>
                <a:sym typeface="Inter"/>
              </a:rPr>
              <a:t>2022, Lindsay Grime, Brandalism (UK)</a:t>
            </a:r>
            <a:endParaRPr b="0" i="0" sz="1050" u="none" cap="none" strike="noStrike">
              <a:solidFill>
                <a:srgbClr val="212529"/>
              </a:solidFill>
              <a:highlight>
                <a:srgbClr val="FFFFFF"/>
              </a:highlight>
              <a:latin typeface="Roboto"/>
              <a:ea typeface="Roboto"/>
              <a:cs typeface="Roboto"/>
              <a:sym typeface="Roboto"/>
            </a:endParaRPr>
          </a:p>
          <a:p>
            <a:pPr indent="0" lvl="0" marL="0" marR="0" rtl="0" algn="l">
              <a:lnSpc>
                <a:spcPct val="100000"/>
              </a:lnSpc>
              <a:spcBef>
                <a:spcPts val="200"/>
              </a:spcBef>
              <a:spcAft>
                <a:spcPts val="0"/>
              </a:spcAft>
              <a:buClr>
                <a:srgbClr val="000000"/>
              </a:buClr>
              <a:buSzPts val="1600"/>
              <a:buFont typeface="Arial"/>
              <a:buNone/>
            </a:pPr>
            <a:r>
              <a:t/>
            </a:r>
            <a:endParaRPr b="0" i="0" sz="1600" u="none" cap="none" strike="noStrike">
              <a:solidFill>
                <a:srgbClr val="2E3191"/>
              </a:solidFill>
              <a:latin typeface="Inter"/>
              <a:ea typeface="Inter"/>
              <a:cs typeface="Inter"/>
              <a:sym typeface="Inter"/>
            </a:endParaRPr>
          </a:p>
        </p:txBody>
      </p:sp>
      <p:sp>
        <p:nvSpPr>
          <p:cNvPr id="223" name="Google Shape;223;p22"/>
          <p:cNvSpPr txBox="1"/>
          <p:nvPr/>
        </p:nvSpPr>
        <p:spPr>
          <a:xfrm>
            <a:off x="662875" y="544732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rPr>
              <a:t>https://www.campaignlive.co.uk/article/brandalism-hijacks-billboards-criticise-airline-ads-climate-protest/1799628</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n" sz="1400" u="sng" cap="none" strike="noStrike">
                <a:solidFill>
                  <a:srgbClr val="2E3191"/>
                </a:solidFill>
                <a:latin typeface="Inter"/>
                <a:ea typeface="Inter"/>
                <a:cs typeface="Inter"/>
                <a:sym typeface="Inter"/>
              </a:rPr>
              <a:t>https://stealthisposter.org/poster/6265a8a4482c360040787c4b</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3191"/>
              </a:solidFill>
              <a:latin typeface="Inter"/>
              <a:ea typeface="Inter"/>
              <a:cs typeface="Inter"/>
              <a:sym typeface="Inter"/>
            </a:endParaRPr>
          </a:p>
        </p:txBody>
      </p:sp>
      <p:pic>
        <p:nvPicPr>
          <p:cNvPr id="224" name="Google Shape;224;p22"/>
          <p:cNvPicPr preferRelativeResize="0"/>
          <p:nvPr/>
        </p:nvPicPr>
        <p:blipFill rotWithShape="1">
          <a:blip r:embed="rId3">
            <a:alphaModFix/>
          </a:blip>
          <a:srcRect b="0" l="0" r="0" t="0"/>
          <a:stretch/>
        </p:blipFill>
        <p:spPr>
          <a:xfrm>
            <a:off x="730600" y="1504952"/>
            <a:ext cx="6273449" cy="3723734"/>
          </a:xfrm>
          <a:prstGeom prst="rect">
            <a:avLst/>
          </a:prstGeom>
          <a:noFill/>
          <a:ln cap="flat" cmpd="sng" w="9525">
            <a:solidFill>
              <a:srgbClr val="2E3191"/>
            </a:solidFill>
            <a:prstDash val="solid"/>
            <a:round/>
            <a:headEnd len="sm" w="sm" type="none"/>
            <a:tailEnd len="sm" w="sm" type="none"/>
          </a:ln>
        </p:spPr>
      </p:pic>
      <p:sp>
        <p:nvSpPr>
          <p:cNvPr id="225" name="Google Shape;225;p22"/>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SUBVERISTING</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9" name="Shape 229"/>
        <p:cNvGrpSpPr/>
        <p:nvPr/>
      </p:nvGrpSpPr>
      <p:grpSpPr>
        <a:xfrm>
          <a:off x="0" y="0"/>
          <a:ext cx="0" cy="0"/>
          <a:chOff x="0" y="0"/>
          <a:chExt cx="0" cy="0"/>
        </a:xfrm>
      </p:grpSpPr>
      <p:sp>
        <p:nvSpPr>
          <p:cNvPr id="230" name="Google Shape;230;p23"/>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CLIMATE ACTION</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JUST TRANSITION - Subvertising </a:t>
            </a:r>
            <a:endParaRPr b="0" i="0" sz="18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rgbClr val="2E3191"/>
                </a:solidFill>
                <a:latin typeface="Inter"/>
                <a:ea typeface="Inter"/>
                <a:cs typeface="Inter"/>
                <a:sym typeface="Inter"/>
              </a:rPr>
              <a:t>2022, Lindsay Grime, Brandalism (UK)</a:t>
            </a:r>
            <a:endParaRPr b="0" i="0" sz="1050" u="none" cap="none" strike="noStrike">
              <a:solidFill>
                <a:srgbClr val="212529"/>
              </a:solidFill>
              <a:highlight>
                <a:srgbClr val="FFFFFF"/>
              </a:highlight>
              <a:latin typeface="Roboto"/>
              <a:ea typeface="Roboto"/>
              <a:cs typeface="Roboto"/>
              <a:sym typeface="Roboto"/>
            </a:endParaRPr>
          </a:p>
          <a:p>
            <a:pPr indent="0" lvl="0" marL="0" marR="0" rtl="0" algn="l">
              <a:lnSpc>
                <a:spcPct val="100000"/>
              </a:lnSpc>
              <a:spcBef>
                <a:spcPts val="200"/>
              </a:spcBef>
              <a:spcAft>
                <a:spcPts val="0"/>
              </a:spcAft>
              <a:buClr>
                <a:srgbClr val="000000"/>
              </a:buClr>
              <a:buSzPts val="1600"/>
              <a:buFont typeface="Arial"/>
              <a:buNone/>
            </a:pPr>
            <a:r>
              <a:t/>
            </a:r>
            <a:endParaRPr b="0" i="0" sz="1600" u="none" cap="none" strike="noStrike">
              <a:solidFill>
                <a:srgbClr val="2E3191"/>
              </a:solidFill>
              <a:latin typeface="Inter"/>
              <a:ea typeface="Inter"/>
              <a:cs typeface="Inter"/>
              <a:sym typeface="Inter"/>
            </a:endParaRPr>
          </a:p>
        </p:txBody>
      </p:sp>
      <p:sp>
        <p:nvSpPr>
          <p:cNvPr id="231" name="Google Shape;231;p23"/>
          <p:cNvSpPr txBox="1"/>
          <p:nvPr/>
        </p:nvSpPr>
        <p:spPr>
          <a:xfrm>
            <a:off x="662875" y="606467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sng" cap="none" strike="noStrike">
                <a:solidFill>
                  <a:srgbClr val="2E3191"/>
                </a:solidFill>
                <a:latin typeface="Inter"/>
                <a:ea typeface="Inter"/>
                <a:cs typeface="Inter"/>
                <a:sym typeface="Inter"/>
              </a:rPr>
              <a:t>http://brandalism.ch/projects/airlines-airports/</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3191"/>
              </a:solidFill>
              <a:latin typeface="Inter"/>
              <a:ea typeface="Inter"/>
              <a:cs typeface="Inter"/>
              <a:sym typeface="Inter"/>
            </a:endParaRPr>
          </a:p>
        </p:txBody>
      </p:sp>
      <p:pic>
        <p:nvPicPr>
          <p:cNvPr id="232" name="Google Shape;232;p23"/>
          <p:cNvPicPr preferRelativeResize="0"/>
          <p:nvPr/>
        </p:nvPicPr>
        <p:blipFill rotWithShape="1">
          <a:blip r:embed="rId3">
            <a:alphaModFix/>
          </a:blip>
          <a:srcRect b="14371" l="0" r="0" t="6481"/>
          <a:stretch/>
        </p:blipFill>
        <p:spPr>
          <a:xfrm>
            <a:off x="730600" y="1428750"/>
            <a:ext cx="7681881" cy="4559724"/>
          </a:xfrm>
          <a:prstGeom prst="rect">
            <a:avLst/>
          </a:prstGeom>
          <a:noFill/>
          <a:ln cap="flat" cmpd="sng" w="9525">
            <a:solidFill>
              <a:srgbClr val="2E3191"/>
            </a:solidFill>
            <a:prstDash val="solid"/>
            <a:round/>
            <a:headEnd len="sm" w="sm" type="none"/>
            <a:tailEnd len="sm" w="sm" type="none"/>
          </a:ln>
        </p:spPr>
      </p:pic>
      <p:sp>
        <p:nvSpPr>
          <p:cNvPr id="233" name="Google Shape;233;p23"/>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SUBVERISTING</a:t>
            </a:r>
            <a:endParaRPr b="0" i="1" sz="180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7" name="Shape 237"/>
        <p:cNvGrpSpPr/>
        <p:nvPr/>
      </p:nvGrpSpPr>
      <p:grpSpPr>
        <a:xfrm>
          <a:off x="0" y="0"/>
          <a:ext cx="0" cy="0"/>
          <a:chOff x="0" y="0"/>
          <a:chExt cx="0" cy="0"/>
        </a:xfrm>
      </p:grpSpPr>
      <p:sp>
        <p:nvSpPr>
          <p:cNvPr id="238" name="Google Shape;238;p24"/>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CLIMATE ACTION</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THE YES MEN </a:t>
            </a:r>
            <a:endParaRPr b="0" i="0" sz="1800" u="none" cap="none" strike="noStrike">
              <a:solidFill>
                <a:srgbClr val="212529"/>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rgbClr val="2E3191"/>
                </a:solidFill>
                <a:latin typeface="Inter"/>
                <a:ea typeface="Inter"/>
                <a:cs typeface="Inter"/>
                <a:sym typeface="Inter"/>
              </a:rPr>
              <a:t>2004, Bhopal Hoax, on BBC World Service</a:t>
            </a:r>
            <a:endParaRPr b="0" i="0" sz="1050" u="none" cap="none" strike="noStrike">
              <a:solidFill>
                <a:srgbClr val="212529"/>
              </a:solidFill>
              <a:highlight>
                <a:srgbClr val="FFFFFF"/>
              </a:highlight>
              <a:latin typeface="Roboto"/>
              <a:ea typeface="Roboto"/>
              <a:cs typeface="Roboto"/>
              <a:sym typeface="Roboto"/>
            </a:endParaRPr>
          </a:p>
          <a:p>
            <a:pPr indent="0" lvl="0" marL="0" marR="0" rtl="0" algn="l">
              <a:lnSpc>
                <a:spcPct val="100000"/>
              </a:lnSpc>
              <a:spcBef>
                <a:spcPts val="200"/>
              </a:spcBef>
              <a:spcAft>
                <a:spcPts val="0"/>
              </a:spcAft>
              <a:buClr>
                <a:srgbClr val="000000"/>
              </a:buClr>
              <a:buSzPts val="1600"/>
              <a:buFont typeface="Arial"/>
              <a:buNone/>
            </a:pPr>
            <a:r>
              <a:t/>
            </a:r>
            <a:endParaRPr b="0" i="0" sz="1600" u="none" cap="none" strike="noStrike">
              <a:solidFill>
                <a:srgbClr val="2E3191"/>
              </a:solidFill>
              <a:latin typeface="Inter"/>
              <a:ea typeface="Inter"/>
              <a:cs typeface="Inter"/>
              <a:sym typeface="Inter"/>
            </a:endParaRPr>
          </a:p>
        </p:txBody>
      </p:sp>
      <p:sp>
        <p:nvSpPr>
          <p:cNvPr id="239" name="Google Shape;239;p24"/>
          <p:cNvSpPr txBox="1"/>
          <p:nvPr/>
        </p:nvSpPr>
        <p:spPr>
          <a:xfrm>
            <a:off x="662875" y="6064675"/>
            <a:ext cx="79065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https://www.youtube.com/watch?v=LiWlvBro9eI</a:t>
            </a:r>
            <a:endParaRPr b="0" i="0" sz="1400" u="none" cap="none" strike="noStrike">
              <a:solidFill>
                <a:srgbClr val="2E3191"/>
              </a:solidFill>
              <a:latin typeface="Inter"/>
              <a:ea typeface="Inter"/>
              <a:cs typeface="Inter"/>
              <a:sym typeface="Inter"/>
            </a:endParaRPr>
          </a:p>
        </p:txBody>
      </p:sp>
      <p:sp>
        <p:nvSpPr>
          <p:cNvPr id="240" name="Google Shape;240;p24"/>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PRANKS</a:t>
            </a:r>
            <a:endParaRPr b="0" i="1" sz="1800" u="none" cap="none" strike="noStrike">
              <a:solidFill>
                <a:srgbClr val="FF0000"/>
              </a:solidFill>
              <a:latin typeface="Abril Fatface"/>
              <a:ea typeface="Abril Fatface"/>
              <a:cs typeface="Abril Fatface"/>
              <a:sym typeface="Abril Fatface"/>
            </a:endParaRPr>
          </a:p>
        </p:txBody>
      </p:sp>
      <p:pic>
        <p:nvPicPr>
          <p:cNvPr id="241" name="Google Shape;241;p24"/>
          <p:cNvPicPr preferRelativeResize="0"/>
          <p:nvPr/>
        </p:nvPicPr>
        <p:blipFill rotWithShape="1">
          <a:blip r:embed="rId4">
            <a:alphaModFix/>
          </a:blip>
          <a:srcRect b="0" l="0" r="0" t="0"/>
          <a:stretch/>
        </p:blipFill>
        <p:spPr>
          <a:xfrm>
            <a:off x="720175" y="1473075"/>
            <a:ext cx="6840272" cy="4591500"/>
          </a:xfrm>
          <a:prstGeom prst="rect">
            <a:avLst/>
          </a:prstGeom>
          <a:noFill/>
          <a:ln cap="flat" cmpd="sng" w="9525">
            <a:solidFill>
              <a:srgbClr val="2E319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5" name="Shape 245"/>
        <p:cNvGrpSpPr/>
        <p:nvPr/>
      </p:nvGrpSpPr>
      <p:grpSpPr>
        <a:xfrm>
          <a:off x="0" y="0"/>
          <a:ext cx="0" cy="0"/>
          <a:chOff x="0" y="0"/>
          <a:chExt cx="0" cy="0"/>
        </a:xfrm>
      </p:grpSpPr>
      <p:sp>
        <p:nvSpPr>
          <p:cNvPr id="246" name="Google Shape;246;p25"/>
          <p:cNvSpPr txBox="1"/>
          <p:nvPr/>
        </p:nvSpPr>
        <p:spPr>
          <a:xfrm>
            <a:off x="618750" y="2005950"/>
            <a:ext cx="7906500" cy="28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MEDIA AND INVESTIGATIONS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LITERACY</a:t>
            </a:r>
            <a:endParaRPr b="0" i="0" sz="4400" u="none" cap="none" strike="noStrike">
              <a:solidFill>
                <a:srgbClr val="2E319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0" name="Shape 250"/>
        <p:cNvGrpSpPr/>
        <p:nvPr/>
      </p:nvGrpSpPr>
      <p:grpSpPr>
        <a:xfrm>
          <a:off x="0" y="0"/>
          <a:ext cx="0" cy="0"/>
          <a:chOff x="0" y="0"/>
          <a:chExt cx="0" cy="0"/>
        </a:xfrm>
      </p:grpSpPr>
      <p:pic>
        <p:nvPicPr>
          <p:cNvPr id="251" name="Google Shape;251;p26"/>
          <p:cNvPicPr preferRelativeResize="0"/>
          <p:nvPr/>
        </p:nvPicPr>
        <p:blipFill rotWithShape="1">
          <a:blip r:embed="rId3">
            <a:alphaModFix/>
          </a:blip>
          <a:srcRect b="0" l="0" r="50797" t="0"/>
          <a:stretch/>
        </p:blipFill>
        <p:spPr>
          <a:xfrm>
            <a:off x="609600" y="1483750"/>
            <a:ext cx="3502749" cy="4478150"/>
          </a:xfrm>
          <a:prstGeom prst="rect">
            <a:avLst/>
          </a:prstGeom>
          <a:noFill/>
          <a:ln cap="flat" cmpd="sng" w="9525">
            <a:solidFill>
              <a:srgbClr val="2E3191"/>
            </a:solidFill>
            <a:prstDash val="solid"/>
            <a:round/>
            <a:headEnd len="sm" w="sm" type="none"/>
            <a:tailEnd len="sm" w="sm" type="none"/>
          </a:ln>
        </p:spPr>
      </p:pic>
      <p:sp>
        <p:nvSpPr>
          <p:cNvPr id="252" name="Google Shape;252;p26"/>
          <p:cNvSpPr txBox="1"/>
          <p:nvPr/>
        </p:nvSpPr>
        <p:spPr>
          <a:xfrm>
            <a:off x="609600" y="457200"/>
            <a:ext cx="85344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MEDIA LITERACY AND DEEP FAKE</a:t>
            </a:r>
            <a:endParaRPr b="1" i="0" sz="2400" u="none" cap="none" strike="noStrike">
              <a:solidFill>
                <a:srgbClr val="2E3191"/>
              </a:solidFill>
              <a:latin typeface="Inter"/>
              <a:ea typeface="Inter"/>
              <a:cs typeface="Inter"/>
              <a:sym typeface="Inter"/>
            </a:endParaRPr>
          </a:p>
          <a:p>
            <a:pPr indent="0" lvl="0" marL="0" marR="381000" rtl="0" algn="l">
              <a:lnSpc>
                <a:spcPct val="100000"/>
              </a:lnSpc>
              <a:spcBef>
                <a:spcPts val="0"/>
              </a:spcBef>
              <a:spcAft>
                <a:spcPts val="1900"/>
              </a:spcAft>
              <a:buClr>
                <a:srgbClr val="000000"/>
              </a:buClr>
              <a:buSzPts val="2400"/>
              <a:buFont typeface="Arial"/>
              <a:buNone/>
            </a:pPr>
            <a:r>
              <a:rPr b="1" i="0" lang="en" sz="2400" u="none" cap="none" strike="noStrike">
                <a:solidFill>
                  <a:srgbClr val="2E3191"/>
                </a:solidFill>
                <a:latin typeface="Inter"/>
                <a:ea typeface="Inter"/>
                <a:cs typeface="Inter"/>
                <a:sym typeface="Inter"/>
              </a:rPr>
              <a:t>AI-generated fake of Pope Francis in a puffer jacket</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2023, found on Reddit</a:t>
            </a:r>
            <a:endParaRPr b="0" i="0" sz="1600" u="none" cap="none" strike="noStrike">
              <a:solidFill>
                <a:srgbClr val="2E3191"/>
              </a:solidFill>
              <a:latin typeface="Inter"/>
              <a:ea typeface="Inter"/>
              <a:cs typeface="Inter"/>
              <a:sym typeface="Inter"/>
            </a:endParaRPr>
          </a:p>
        </p:txBody>
      </p:sp>
      <p:sp>
        <p:nvSpPr>
          <p:cNvPr id="253" name="Google Shape;253;p26"/>
          <p:cNvSpPr txBox="1"/>
          <p:nvPr/>
        </p:nvSpPr>
        <p:spPr>
          <a:xfrm>
            <a:off x="609600" y="6129150"/>
            <a:ext cx="58827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3191"/>
                </a:solidFill>
                <a:latin typeface="Inter"/>
                <a:ea typeface="Inter"/>
                <a:cs typeface="Inter"/>
                <a:sym typeface="Inter"/>
              </a:rPr>
              <a:t>https://en.wikipedia.org/wiki/Midjourney</a:t>
            </a:r>
            <a:endParaRPr b="0" i="0" sz="1400" u="none" cap="none" strike="noStrike">
              <a:solidFill>
                <a:srgbClr val="2E319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7" name="Shape 257"/>
        <p:cNvGrpSpPr/>
        <p:nvPr/>
      </p:nvGrpSpPr>
      <p:grpSpPr>
        <a:xfrm>
          <a:off x="0" y="0"/>
          <a:ext cx="0" cy="0"/>
          <a:chOff x="0" y="0"/>
          <a:chExt cx="0" cy="0"/>
        </a:xfrm>
      </p:grpSpPr>
      <p:sp>
        <p:nvSpPr>
          <p:cNvPr id="258" name="Google Shape;258;p27"/>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MEDIA LITERACY</a:t>
            </a:r>
            <a:endParaRPr b="1" i="0" sz="2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Digital Enquirer Kit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2020, Tactical Tech (Berlin)</a:t>
            </a:r>
            <a:endParaRPr b="0" i="0" sz="1600" u="none" cap="none" strike="noStrike">
              <a:solidFill>
                <a:srgbClr val="2E3191"/>
              </a:solidFill>
              <a:latin typeface="Inter"/>
              <a:ea typeface="Inter"/>
              <a:cs typeface="Inter"/>
              <a:sym typeface="Inter"/>
            </a:endParaRPr>
          </a:p>
        </p:txBody>
      </p:sp>
      <p:grpSp>
        <p:nvGrpSpPr>
          <p:cNvPr id="259" name="Google Shape;259;p27"/>
          <p:cNvGrpSpPr/>
          <p:nvPr/>
        </p:nvGrpSpPr>
        <p:grpSpPr>
          <a:xfrm>
            <a:off x="609609" y="1710511"/>
            <a:ext cx="8192912" cy="3907419"/>
            <a:chOff x="312450" y="1710400"/>
            <a:chExt cx="8552100" cy="4078725"/>
          </a:xfrm>
        </p:grpSpPr>
        <p:grpSp>
          <p:nvGrpSpPr>
            <p:cNvPr id="260" name="Google Shape;260;p27"/>
            <p:cNvGrpSpPr/>
            <p:nvPr/>
          </p:nvGrpSpPr>
          <p:grpSpPr>
            <a:xfrm>
              <a:off x="312450" y="1722325"/>
              <a:ext cx="8519100" cy="4066800"/>
              <a:chOff x="411150" y="1722325"/>
              <a:chExt cx="8519100" cy="4066800"/>
            </a:xfrm>
          </p:grpSpPr>
          <p:sp>
            <p:nvSpPr>
              <p:cNvPr id="261" name="Google Shape;261;p27"/>
              <p:cNvSpPr/>
              <p:nvPr/>
            </p:nvSpPr>
            <p:spPr>
              <a:xfrm>
                <a:off x="411150" y="1726825"/>
                <a:ext cx="8519100" cy="406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 name="Google Shape;262;p27"/>
              <p:cNvPicPr preferRelativeResize="0"/>
              <p:nvPr/>
            </p:nvPicPr>
            <p:blipFill rotWithShape="1">
              <a:blip r:embed="rId3">
                <a:alphaModFix/>
              </a:blip>
              <a:srcRect b="0" l="0" r="0" t="10586"/>
              <a:stretch/>
            </p:blipFill>
            <p:spPr>
              <a:xfrm>
                <a:off x="418150" y="1722325"/>
                <a:ext cx="8307681" cy="3870188"/>
              </a:xfrm>
              <a:prstGeom prst="rect">
                <a:avLst/>
              </a:prstGeom>
              <a:noFill/>
              <a:ln>
                <a:noFill/>
              </a:ln>
            </p:spPr>
          </p:pic>
        </p:grpSp>
        <p:sp>
          <p:nvSpPr>
            <p:cNvPr id="263" name="Google Shape;263;p27"/>
            <p:cNvSpPr/>
            <p:nvPr/>
          </p:nvSpPr>
          <p:spPr>
            <a:xfrm>
              <a:off x="312450" y="1710400"/>
              <a:ext cx="8552100" cy="4066800"/>
            </a:xfrm>
            <a:prstGeom prst="rect">
              <a:avLst/>
            </a:prstGeom>
            <a:no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 name="Google Shape;264;p27"/>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RETHINKING</a:t>
            </a:r>
            <a:endParaRPr b="0" i="1" sz="1800" u="none" cap="none" strike="noStrike">
              <a:solidFill>
                <a:srgbClr val="FF0000"/>
              </a:solidFill>
              <a:latin typeface="Abril Fatface"/>
              <a:ea typeface="Abril Fatface"/>
              <a:cs typeface="Abril Fatface"/>
              <a:sym typeface="Abril Fatface"/>
            </a:endParaRPr>
          </a:p>
        </p:txBody>
      </p:sp>
      <p:sp>
        <p:nvSpPr>
          <p:cNvPr id="265" name="Google Shape;265;p27"/>
          <p:cNvSpPr txBox="1"/>
          <p:nvPr/>
        </p:nvSpPr>
        <p:spPr>
          <a:xfrm>
            <a:off x="662875" y="5822725"/>
            <a:ext cx="58827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https://digitalenquirer.org/</a:t>
            </a:r>
            <a:endParaRPr b="0" i="0" sz="1400" u="none" cap="none" strike="noStrike">
              <a:solidFill>
                <a:srgbClr val="2E319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9" name="Shape 269"/>
        <p:cNvGrpSpPr/>
        <p:nvPr/>
      </p:nvGrpSpPr>
      <p:grpSpPr>
        <a:xfrm>
          <a:off x="0" y="0"/>
          <a:ext cx="0" cy="0"/>
          <a:chOff x="0" y="0"/>
          <a:chExt cx="0" cy="0"/>
        </a:xfrm>
      </p:grpSpPr>
      <p:sp>
        <p:nvSpPr>
          <p:cNvPr id="270" name="Google Shape;270;p28"/>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RETHINKING</a:t>
            </a:r>
            <a:endParaRPr b="0" i="1" sz="1800" u="none" cap="none" strike="noStrike">
              <a:solidFill>
                <a:srgbClr val="FF0000"/>
              </a:solidFill>
              <a:latin typeface="Abril Fatface"/>
              <a:ea typeface="Abril Fatface"/>
              <a:cs typeface="Abril Fatface"/>
              <a:sym typeface="Abril Fatface"/>
            </a:endParaRPr>
          </a:p>
        </p:txBody>
      </p:sp>
      <p:sp>
        <p:nvSpPr>
          <p:cNvPr id="271" name="Google Shape;271;p28"/>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MEDIA LITERACY</a:t>
            </a:r>
            <a:endParaRPr b="1" i="0" sz="2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Digital Enquirer Kit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2020, Tactical Tech (Berlin)</a:t>
            </a:r>
            <a:endParaRPr b="0" i="0" sz="1600" u="none" cap="none" strike="noStrike">
              <a:solidFill>
                <a:srgbClr val="2E3191"/>
              </a:solidFill>
              <a:latin typeface="Inter"/>
              <a:ea typeface="Inter"/>
              <a:cs typeface="Inter"/>
              <a:sym typeface="Inter"/>
            </a:endParaRPr>
          </a:p>
        </p:txBody>
      </p:sp>
      <p:pic>
        <p:nvPicPr>
          <p:cNvPr id="272" name="Google Shape;272;p28"/>
          <p:cNvPicPr preferRelativeResize="0"/>
          <p:nvPr/>
        </p:nvPicPr>
        <p:blipFill rotWithShape="1">
          <a:blip r:embed="rId3">
            <a:alphaModFix/>
          </a:blip>
          <a:srcRect b="13217" l="0" r="0" t="9704"/>
          <a:stretch/>
        </p:blipFill>
        <p:spPr>
          <a:xfrm>
            <a:off x="3349004" y="1494375"/>
            <a:ext cx="2479521" cy="2074172"/>
          </a:xfrm>
          <a:prstGeom prst="rect">
            <a:avLst/>
          </a:prstGeom>
          <a:noFill/>
          <a:ln cap="flat" cmpd="sng" w="9525">
            <a:solidFill>
              <a:srgbClr val="2E3191"/>
            </a:solidFill>
            <a:prstDash val="solid"/>
            <a:round/>
            <a:headEnd len="sm" w="sm" type="none"/>
            <a:tailEnd len="sm" w="sm" type="none"/>
          </a:ln>
        </p:spPr>
      </p:pic>
      <p:pic>
        <p:nvPicPr>
          <p:cNvPr id="273" name="Google Shape;273;p28"/>
          <p:cNvPicPr preferRelativeResize="0"/>
          <p:nvPr/>
        </p:nvPicPr>
        <p:blipFill rotWithShape="1">
          <a:blip r:embed="rId4">
            <a:alphaModFix/>
          </a:blip>
          <a:srcRect b="13217" l="0" r="0" t="9704"/>
          <a:stretch/>
        </p:blipFill>
        <p:spPr>
          <a:xfrm>
            <a:off x="719025" y="1494375"/>
            <a:ext cx="2469657" cy="2074172"/>
          </a:xfrm>
          <a:prstGeom prst="rect">
            <a:avLst/>
          </a:prstGeom>
          <a:noFill/>
          <a:ln cap="flat" cmpd="sng" w="9525">
            <a:solidFill>
              <a:srgbClr val="2E3191"/>
            </a:solidFill>
            <a:prstDash val="solid"/>
            <a:round/>
            <a:headEnd len="sm" w="sm" type="none"/>
            <a:tailEnd len="sm" w="sm" type="none"/>
          </a:ln>
        </p:spPr>
      </p:pic>
      <p:pic>
        <p:nvPicPr>
          <p:cNvPr id="274" name="Google Shape;274;p28"/>
          <p:cNvPicPr preferRelativeResize="0"/>
          <p:nvPr/>
        </p:nvPicPr>
        <p:blipFill rotWithShape="1">
          <a:blip r:embed="rId5">
            <a:alphaModFix/>
          </a:blip>
          <a:srcRect b="11461" l="2728" r="3134" t="11461"/>
          <a:stretch/>
        </p:blipFill>
        <p:spPr>
          <a:xfrm>
            <a:off x="3342563" y="3729651"/>
            <a:ext cx="2469660" cy="2074173"/>
          </a:xfrm>
          <a:prstGeom prst="rect">
            <a:avLst/>
          </a:prstGeom>
          <a:noFill/>
          <a:ln cap="flat" cmpd="sng" w="9525">
            <a:solidFill>
              <a:srgbClr val="2E3191"/>
            </a:solidFill>
            <a:prstDash val="solid"/>
            <a:round/>
            <a:headEnd len="sm" w="sm" type="none"/>
            <a:tailEnd len="sm" w="sm" type="none"/>
          </a:ln>
        </p:spPr>
      </p:pic>
      <p:pic>
        <p:nvPicPr>
          <p:cNvPr id="275" name="Google Shape;275;p28"/>
          <p:cNvPicPr preferRelativeResize="0"/>
          <p:nvPr/>
        </p:nvPicPr>
        <p:blipFill rotWithShape="1">
          <a:blip r:embed="rId6">
            <a:alphaModFix/>
          </a:blip>
          <a:srcRect b="13217" l="0" r="0" t="9704"/>
          <a:stretch/>
        </p:blipFill>
        <p:spPr>
          <a:xfrm>
            <a:off x="719025" y="3729651"/>
            <a:ext cx="2469686" cy="2074174"/>
          </a:xfrm>
          <a:prstGeom prst="rect">
            <a:avLst/>
          </a:prstGeom>
          <a:noFill/>
          <a:ln cap="flat" cmpd="sng" w="9525">
            <a:solidFill>
              <a:srgbClr val="2E3191"/>
            </a:solidFill>
            <a:prstDash val="solid"/>
            <a:round/>
            <a:headEnd len="sm" w="sm" type="none"/>
            <a:tailEnd len="sm" w="sm" type="none"/>
          </a:ln>
        </p:spPr>
      </p:pic>
      <p:sp>
        <p:nvSpPr>
          <p:cNvPr id="276" name="Google Shape;276;p28"/>
          <p:cNvSpPr txBox="1"/>
          <p:nvPr/>
        </p:nvSpPr>
        <p:spPr>
          <a:xfrm>
            <a:off x="662875" y="6038025"/>
            <a:ext cx="58827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7">
                  <a:extLst>
                    <a:ext uri="{A12FA001-AC4F-418D-AE19-62706E023703}">
                      <ahyp:hlinkClr val="tx"/>
                    </a:ext>
                  </a:extLst>
                </a:hlinkClick>
              </a:rPr>
              <a:t>https://digitalenquirer.org/</a:t>
            </a:r>
            <a:endParaRPr b="0" i="0" sz="1400" u="none" cap="none" strike="noStrike">
              <a:solidFill>
                <a:srgbClr val="2E319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0" name="Shape 280"/>
        <p:cNvGrpSpPr/>
        <p:nvPr/>
      </p:nvGrpSpPr>
      <p:grpSpPr>
        <a:xfrm>
          <a:off x="0" y="0"/>
          <a:ext cx="0" cy="0"/>
          <a:chOff x="0" y="0"/>
          <a:chExt cx="0" cy="0"/>
        </a:xfrm>
      </p:grpSpPr>
      <p:sp>
        <p:nvSpPr>
          <p:cNvPr id="281" name="Google Shape;281;p29"/>
          <p:cNvSpPr txBox="1"/>
          <p:nvPr/>
        </p:nvSpPr>
        <p:spPr>
          <a:xfrm>
            <a:off x="662875" y="5921300"/>
            <a:ext cx="58827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https://digitalenquirer.org/</a:t>
            </a:r>
            <a:endParaRPr b="0" i="0" sz="1400" u="none" cap="none" strike="noStrike">
              <a:solidFill>
                <a:srgbClr val="2E3191"/>
              </a:solidFill>
              <a:latin typeface="Inter"/>
              <a:ea typeface="Inter"/>
              <a:cs typeface="Inter"/>
              <a:sym typeface="Inter"/>
            </a:endParaRPr>
          </a:p>
        </p:txBody>
      </p:sp>
      <p:pic>
        <p:nvPicPr>
          <p:cNvPr id="282" name="Google Shape;282;p29"/>
          <p:cNvPicPr preferRelativeResize="0"/>
          <p:nvPr/>
        </p:nvPicPr>
        <p:blipFill rotWithShape="1">
          <a:blip r:embed="rId4">
            <a:alphaModFix/>
          </a:blip>
          <a:srcRect b="9963" l="16345" r="12179" t="24099"/>
          <a:stretch/>
        </p:blipFill>
        <p:spPr>
          <a:xfrm>
            <a:off x="609600" y="1699100"/>
            <a:ext cx="7007150" cy="4039824"/>
          </a:xfrm>
          <a:prstGeom prst="rect">
            <a:avLst/>
          </a:prstGeom>
          <a:noFill/>
          <a:ln cap="flat" cmpd="sng" w="9525">
            <a:solidFill>
              <a:srgbClr val="2E3191"/>
            </a:solidFill>
            <a:prstDash val="solid"/>
            <a:round/>
            <a:headEnd len="sm" w="sm" type="none"/>
            <a:tailEnd len="sm" w="sm" type="none"/>
          </a:ln>
        </p:spPr>
      </p:pic>
      <p:sp>
        <p:nvSpPr>
          <p:cNvPr id="283" name="Google Shape;283;p29"/>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RETHINKING</a:t>
            </a:r>
            <a:endParaRPr b="0" i="1" sz="1800" u="none" cap="none" strike="noStrike">
              <a:solidFill>
                <a:srgbClr val="FF0000"/>
              </a:solidFill>
              <a:latin typeface="Abril Fatface"/>
              <a:ea typeface="Abril Fatface"/>
              <a:cs typeface="Abril Fatface"/>
              <a:sym typeface="Abril Fatface"/>
            </a:endParaRPr>
          </a:p>
        </p:txBody>
      </p:sp>
      <p:sp>
        <p:nvSpPr>
          <p:cNvPr id="284" name="Google Shape;284;p29"/>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E3191"/>
                </a:solidFill>
                <a:latin typeface="Inter"/>
                <a:ea typeface="Inter"/>
                <a:cs typeface="Inter"/>
                <a:sym typeface="Inter"/>
              </a:rPr>
              <a:t>MEDIA LITERACY</a:t>
            </a:r>
            <a:endParaRPr b="1" i="0" sz="2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Digital Enquirer Kit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2020, Tactical Tech (Berlin)</a:t>
            </a:r>
            <a:endParaRPr b="0" i="0" sz="1600" u="none" cap="none" strike="noStrike">
              <a:solidFill>
                <a:srgbClr val="2E319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b="-1648" l="0" r="0" t="1650"/>
          <a:stretch/>
        </p:blipFill>
        <p:spPr>
          <a:xfrm>
            <a:off x="4900250" y="1180875"/>
            <a:ext cx="3516899" cy="4630499"/>
          </a:xfrm>
          <a:prstGeom prst="rect">
            <a:avLst/>
          </a:prstGeom>
          <a:noFill/>
          <a:ln>
            <a:noFill/>
          </a:ln>
        </p:spPr>
      </p:pic>
      <p:sp>
        <p:nvSpPr>
          <p:cNvPr id="71" name="Google Shape;71;p3"/>
          <p:cNvSpPr txBox="1"/>
          <p:nvPr/>
        </p:nvSpPr>
        <p:spPr>
          <a:xfrm>
            <a:off x="460050" y="492150"/>
            <a:ext cx="66546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Facilitators</a:t>
            </a:r>
            <a:endParaRPr b="1" i="0" sz="2400" u="none" cap="none" strike="noStrike">
              <a:solidFill>
                <a:srgbClr val="2E3191"/>
              </a:solidFill>
              <a:latin typeface="Inter"/>
              <a:ea typeface="Inter"/>
              <a:cs typeface="Inter"/>
              <a:sym typeface="Inter"/>
            </a:endParaRPr>
          </a:p>
        </p:txBody>
      </p:sp>
      <p:sp>
        <p:nvSpPr>
          <p:cNvPr id="72" name="Google Shape;72;p3"/>
          <p:cNvSpPr/>
          <p:nvPr/>
        </p:nvSpPr>
        <p:spPr>
          <a:xfrm>
            <a:off x="832350" y="4484625"/>
            <a:ext cx="3516900" cy="1326900"/>
          </a:xfrm>
          <a:prstGeom prst="rect">
            <a:avLst/>
          </a:prstGeom>
          <a:solidFill>
            <a:srgbClr val="FFFFFF"/>
          </a:solid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E3191"/>
                </a:solidFill>
                <a:latin typeface="Inter"/>
                <a:ea typeface="Inter"/>
                <a:cs typeface="Inter"/>
                <a:sym typeface="Inter"/>
              </a:rPr>
              <a:t>Agnese Trocchi</a:t>
            </a:r>
            <a:endParaRPr b="1" i="0" sz="1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3191"/>
                </a:solidFill>
                <a:latin typeface="Inter"/>
                <a:ea typeface="Inter"/>
                <a:cs typeface="Inter"/>
                <a:sym typeface="Inter"/>
              </a:rPr>
              <a:t>Social Media Manager at Disruption Network Lab</a:t>
            </a:r>
            <a:endParaRPr b="0" i="0" sz="1400" u="none" cap="none" strike="noStrike">
              <a:solidFill>
                <a:srgbClr val="2E3191"/>
              </a:solidFill>
              <a:latin typeface="Inter"/>
              <a:ea typeface="Inter"/>
              <a:cs typeface="Inter"/>
              <a:sym typeface="Inter"/>
            </a:endParaRPr>
          </a:p>
        </p:txBody>
      </p:sp>
      <p:sp>
        <p:nvSpPr>
          <p:cNvPr id="73" name="Google Shape;73;p3"/>
          <p:cNvSpPr/>
          <p:nvPr/>
        </p:nvSpPr>
        <p:spPr>
          <a:xfrm>
            <a:off x="4900250" y="4484475"/>
            <a:ext cx="3516900" cy="1326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E3191"/>
                </a:solidFill>
                <a:latin typeface="Inter"/>
                <a:ea typeface="Inter"/>
                <a:cs typeface="Inter"/>
                <a:sym typeface="Inter"/>
              </a:rPr>
              <a:t>Sabina Barcucci</a:t>
            </a:r>
            <a:endParaRPr b="1" i="0" sz="1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3191"/>
                </a:solidFill>
                <a:latin typeface="Inter"/>
                <a:ea typeface="Inter"/>
                <a:cs typeface="Inter"/>
                <a:sym typeface="Inter"/>
              </a:rPr>
              <a:t>Community Manager at Disruption Network Lab</a:t>
            </a:r>
            <a:endParaRPr b="0" i="0" sz="1400" u="none" cap="none" strike="noStrike">
              <a:solidFill>
                <a:srgbClr val="2E3191"/>
              </a:solidFill>
              <a:latin typeface="Inter"/>
              <a:ea typeface="Inter"/>
              <a:cs typeface="Inter"/>
              <a:sym typeface="Inter"/>
            </a:endParaRPr>
          </a:p>
        </p:txBody>
      </p:sp>
      <p:pic>
        <p:nvPicPr>
          <p:cNvPr id="74" name="Google Shape;74;p3"/>
          <p:cNvPicPr preferRelativeResize="0"/>
          <p:nvPr/>
        </p:nvPicPr>
        <p:blipFill rotWithShape="1">
          <a:blip r:embed="rId4">
            <a:alphaModFix/>
          </a:blip>
          <a:srcRect b="0" l="0" r="0" t="0"/>
          <a:stretch/>
        </p:blipFill>
        <p:spPr>
          <a:xfrm>
            <a:off x="832350" y="1180875"/>
            <a:ext cx="3516899" cy="3303758"/>
          </a:xfrm>
          <a:prstGeom prst="rect">
            <a:avLst/>
          </a:prstGeom>
          <a:noFill/>
          <a:ln>
            <a:noFill/>
          </a:ln>
        </p:spPr>
      </p:pic>
      <p:sp>
        <p:nvSpPr>
          <p:cNvPr id="75" name="Google Shape;75;p3"/>
          <p:cNvSpPr/>
          <p:nvPr/>
        </p:nvSpPr>
        <p:spPr>
          <a:xfrm>
            <a:off x="834525" y="1175100"/>
            <a:ext cx="3516900" cy="4630500"/>
          </a:xfrm>
          <a:prstGeom prst="rect">
            <a:avLst/>
          </a:prstGeom>
          <a:noFill/>
          <a:ln cap="flat" cmpd="sng" w="19050">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4900250" y="1175100"/>
            <a:ext cx="3516900" cy="4630500"/>
          </a:xfrm>
          <a:prstGeom prst="rect">
            <a:avLst/>
          </a:prstGeom>
          <a:noFill/>
          <a:ln cap="flat" cmpd="sng" w="19050">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834525" y="5911450"/>
            <a:ext cx="7582500" cy="38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2E3191"/>
                </a:solidFill>
                <a:latin typeface="Inter"/>
                <a:ea typeface="Inter"/>
                <a:cs typeface="Inter"/>
                <a:sym typeface="Inter"/>
              </a:rPr>
              <a:t>https://www.disruptionlab.org/</a:t>
            </a:r>
            <a:endParaRPr b="0" i="0" sz="2000" u="none" cap="none" strike="noStrike">
              <a:solidFill>
                <a:srgbClr val="2E3191"/>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8" name="Shape 288"/>
        <p:cNvGrpSpPr/>
        <p:nvPr/>
      </p:nvGrpSpPr>
      <p:grpSpPr>
        <a:xfrm>
          <a:off x="0" y="0"/>
          <a:ext cx="0" cy="0"/>
          <a:chOff x="0" y="0"/>
          <a:chExt cx="0" cy="0"/>
        </a:xfrm>
      </p:grpSpPr>
      <p:sp>
        <p:nvSpPr>
          <p:cNvPr id="289" name="Google Shape;289;p30"/>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Exposing the invisible Kit </a:t>
            </a:r>
            <a:br>
              <a:rPr b="1" i="0" lang="en" sz="2400" u="none" cap="none" strike="noStrike">
                <a:solidFill>
                  <a:srgbClr val="2E3191"/>
                </a:solidFill>
                <a:latin typeface="Inter"/>
                <a:ea typeface="Inter"/>
                <a:cs typeface="Inter"/>
                <a:sym typeface="Inter"/>
              </a:rPr>
            </a:br>
            <a:r>
              <a:rPr b="0" i="0" lang="en" sz="1600" u="none" cap="none" strike="noStrike">
                <a:solidFill>
                  <a:srgbClr val="2E3191"/>
                </a:solidFill>
                <a:latin typeface="Inter"/>
                <a:ea typeface="Inter"/>
                <a:cs typeface="Inter"/>
                <a:sym typeface="Inter"/>
              </a:rPr>
              <a:t>2020, Tactical Tech (Berlin)</a:t>
            </a:r>
            <a:endParaRPr b="0" i="0" sz="1600" u="none" cap="none" strike="noStrike">
              <a:solidFill>
                <a:srgbClr val="2E3191"/>
              </a:solidFill>
              <a:latin typeface="Inter"/>
              <a:ea typeface="Inter"/>
              <a:cs typeface="Inter"/>
              <a:sym typeface="Inter"/>
            </a:endParaRPr>
          </a:p>
        </p:txBody>
      </p:sp>
      <p:sp>
        <p:nvSpPr>
          <p:cNvPr id="290" name="Google Shape;290;p30"/>
          <p:cNvSpPr txBox="1"/>
          <p:nvPr/>
        </p:nvSpPr>
        <p:spPr>
          <a:xfrm>
            <a:off x="662875" y="5871500"/>
            <a:ext cx="5882700" cy="2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sng" cap="none" strike="noStrike">
                <a:solidFill>
                  <a:srgbClr val="2E3191"/>
                </a:solidFill>
                <a:latin typeface="Inter"/>
                <a:ea typeface="Inter"/>
                <a:cs typeface="Inter"/>
                <a:sym typeface="Inter"/>
                <a:hlinkClick r:id="rId3">
                  <a:extLst>
                    <a:ext uri="{A12FA001-AC4F-418D-AE19-62706E023703}">
                      <ahyp:hlinkClr val="tx"/>
                    </a:ext>
                  </a:extLst>
                </a:hlinkClick>
              </a:rPr>
              <a:t>https://kit.exposingtheinvisible.org/en/</a:t>
            </a:r>
            <a:endParaRPr b="0" i="0" sz="1400" u="sng"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2E3191"/>
              </a:solidFill>
              <a:latin typeface="Inter"/>
              <a:ea typeface="Inter"/>
              <a:cs typeface="Inter"/>
              <a:sym typeface="Inter"/>
            </a:endParaRPr>
          </a:p>
        </p:txBody>
      </p:sp>
      <p:sp>
        <p:nvSpPr>
          <p:cNvPr id="291" name="Google Shape;291;p30"/>
          <p:cNvSpPr txBox="1"/>
          <p:nvPr/>
        </p:nvSpPr>
        <p:spPr>
          <a:xfrm rot="-5400000">
            <a:off x="-3247950" y="3247925"/>
            <a:ext cx="6833400" cy="33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FF0000"/>
                </a:solidFill>
                <a:latin typeface="Abril Fatface"/>
                <a:ea typeface="Abril Fatface"/>
                <a:cs typeface="Abril Fatface"/>
                <a:sym typeface="Abril Fatface"/>
              </a:rPr>
              <a:t>RETHINKING</a:t>
            </a:r>
            <a:endParaRPr b="0" i="1" sz="1800" u="none" cap="none" strike="noStrike">
              <a:solidFill>
                <a:srgbClr val="FF0000"/>
              </a:solidFill>
              <a:latin typeface="Abril Fatface"/>
              <a:ea typeface="Abril Fatface"/>
              <a:cs typeface="Abril Fatface"/>
              <a:sym typeface="Abril Fatface"/>
            </a:endParaRPr>
          </a:p>
        </p:txBody>
      </p:sp>
      <p:pic>
        <p:nvPicPr>
          <p:cNvPr id="292" name="Google Shape;292;p30"/>
          <p:cNvPicPr preferRelativeResize="0"/>
          <p:nvPr/>
        </p:nvPicPr>
        <p:blipFill rotWithShape="1">
          <a:blip r:embed="rId4">
            <a:alphaModFix/>
          </a:blip>
          <a:srcRect b="0" l="0" r="0" t="0"/>
          <a:stretch/>
        </p:blipFill>
        <p:spPr>
          <a:xfrm>
            <a:off x="662863" y="1482913"/>
            <a:ext cx="7626573" cy="4185675"/>
          </a:xfrm>
          <a:prstGeom prst="rect">
            <a:avLst/>
          </a:prstGeom>
          <a:noFill/>
          <a:ln cap="flat" cmpd="sng" w="9525">
            <a:solidFill>
              <a:srgbClr val="2E319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6" name="Shape 296"/>
        <p:cNvGrpSpPr/>
        <p:nvPr/>
      </p:nvGrpSpPr>
      <p:grpSpPr>
        <a:xfrm>
          <a:off x="0" y="0"/>
          <a:ext cx="0" cy="0"/>
          <a:chOff x="0" y="0"/>
          <a:chExt cx="0" cy="0"/>
        </a:xfrm>
      </p:grpSpPr>
      <p:sp>
        <p:nvSpPr>
          <p:cNvPr id="297" name="Google Shape;297;p31"/>
          <p:cNvSpPr txBox="1"/>
          <p:nvPr/>
        </p:nvSpPr>
        <p:spPr>
          <a:xfrm>
            <a:off x="618750" y="1700375"/>
            <a:ext cx="7906500" cy="27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WHAT DO YOU NEED MOST TO START </a:t>
            </a:r>
            <a:r>
              <a:rPr b="1" i="0" lang="en" sz="4400" u="none" cap="none" strike="noStrike">
                <a:solidFill>
                  <a:srgbClr val="2E3191"/>
                </a:solidFill>
                <a:latin typeface="Inter"/>
                <a:ea typeface="Inter"/>
                <a:cs typeface="Inter"/>
                <a:sym typeface="Inter"/>
              </a:rPr>
              <a:t>YOUR FIRST CREATIVE HACKTIVISM PROJECT</a:t>
            </a:r>
            <a:r>
              <a:rPr b="0" i="0" lang="en" sz="4400" u="none" cap="none" strike="noStrike">
                <a:solidFill>
                  <a:srgbClr val="2E3191"/>
                </a:solidFill>
                <a:latin typeface="Inter"/>
                <a:ea typeface="Inter"/>
                <a:cs typeface="Inter"/>
                <a:sym typeface="Inter"/>
              </a:rPr>
              <a:t>?</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2E319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1" name="Shape 81"/>
        <p:cNvGrpSpPr/>
        <p:nvPr/>
      </p:nvGrpSpPr>
      <p:grpSpPr>
        <a:xfrm>
          <a:off x="0" y="0"/>
          <a:ext cx="0" cy="0"/>
          <a:chOff x="0" y="0"/>
          <a:chExt cx="0" cy="0"/>
        </a:xfrm>
      </p:grpSpPr>
      <p:sp>
        <p:nvSpPr>
          <p:cNvPr id="82" name="Google Shape;82;p4"/>
          <p:cNvSpPr txBox="1"/>
          <p:nvPr/>
        </p:nvSpPr>
        <p:spPr>
          <a:xfrm>
            <a:off x="460050" y="492150"/>
            <a:ext cx="66546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How do we work today ❤️❤️❤️</a:t>
            </a:r>
            <a:endParaRPr b="1" i="0" sz="2400" u="none" cap="none" strike="noStrike">
              <a:solidFill>
                <a:srgbClr val="2E3191"/>
              </a:solidFill>
              <a:latin typeface="Inter"/>
              <a:ea typeface="Inter"/>
              <a:cs typeface="Inter"/>
              <a:sym typeface="Inter"/>
            </a:endParaRPr>
          </a:p>
        </p:txBody>
      </p:sp>
      <p:sp>
        <p:nvSpPr>
          <p:cNvPr id="83" name="Google Shape;83;p4"/>
          <p:cNvSpPr/>
          <p:nvPr/>
        </p:nvSpPr>
        <p:spPr>
          <a:xfrm>
            <a:off x="684213" y="2026975"/>
            <a:ext cx="2251500" cy="2251500"/>
          </a:xfrm>
          <a:prstGeom prst="ellipse">
            <a:avLst/>
          </a:prstGeom>
          <a:solidFill>
            <a:srgbClr val="FFFFFF"/>
          </a:solid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E3191"/>
                </a:solidFill>
                <a:latin typeface="Inter"/>
                <a:ea typeface="Inter"/>
                <a:cs typeface="Inter"/>
                <a:sym typeface="Inter"/>
              </a:rPr>
              <a:t>Show your name &amp; Organisations</a:t>
            </a:r>
            <a:endParaRPr b="1" i="0" sz="1400" u="none" cap="none" strike="noStrike">
              <a:solidFill>
                <a:srgbClr val="2E3191"/>
              </a:solidFill>
              <a:latin typeface="Inter"/>
              <a:ea typeface="Inter"/>
              <a:cs typeface="Inter"/>
              <a:sym typeface="Inter"/>
            </a:endParaRPr>
          </a:p>
        </p:txBody>
      </p:sp>
      <p:sp>
        <p:nvSpPr>
          <p:cNvPr id="84" name="Google Shape;84;p4"/>
          <p:cNvSpPr/>
          <p:nvPr/>
        </p:nvSpPr>
        <p:spPr>
          <a:xfrm>
            <a:off x="3446250" y="2026975"/>
            <a:ext cx="2251500" cy="2251500"/>
          </a:xfrm>
          <a:prstGeom prst="ellipse">
            <a:avLst/>
          </a:prstGeom>
          <a:solidFill>
            <a:srgbClr val="FFFFFF"/>
          </a:solid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E3191"/>
                </a:solidFill>
                <a:latin typeface="Inter"/>
                <a:ea typeface="Inter"/>
                <a:cs typeface="Inter"/>
                <a:sym typeface="Inter"/>
              </a:rPr>
              <a:t>Feel safe, Participate, ask  your question</a:t>
            </a:r>
            <a:endParaRPr b="1" i="0" sz="1400" u="none" cap="none" strike="noStrike">
              <a:solidFill>
                <a:srgbClr val="2E3191"/>
              </a:solidFill>
              <a:latin typeface="Inter"/>
              <a:ea typeface="Inter"/>
              <a:cs typeface="Inter"/>
              <a:sym typeface="Inter"/>
            </a:endParaRPr>
          </a:p>
        </p:txBody>
      </p:sp>
      <p:sp>
        <p:nvSpPr>
          <p:cNvPr id="85" name="Google Shape;85;p4"/>
          <p:cNvSpPr/>
          <p:nvPr/>
        </p:nvSpPr>
        <p:spPr>
          <a:xfrm>
            <a:off x="6208287" y="2026975"/>
            <a:ext cx="2251500" cy="2251500"/>
          </a:xfrm>
          <a:prstGeom prst="ellipse">
            <a:avLst/>
          </a:prstGeom>
          <a:solidFill>
            <a:srgbClr val="FFFFFF"/>
          </a:solidFill>
          <a:ln cap="flat" cmpd="sng" w="9525">
            <a:solidFill>
              <a:srgbClr val="2E31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E3191"/>
                </a:solidFill>
                <a:latin typeface="Inter"/>
                <a:ea typeface="Inter"/>
                <a:cs typeface="Inter"/>
                <a:sym typeface="Inter"/>
              </a:rPr>
              <a:t>Use the chat</a:t>
            </a:r>
            <a:endParaRPr b="1" i="0" sz="1400" u="none" cap="none" strike="noStrike">
              <a:solidFill>
                <a:srgbClr val="2E3191"/>
              </a:solidFill>
              <a:latin typeface="Inter"/>
              <a:ea typeface="Inter"/>
              <a:cs typeface="Inter"/>
              <a:sym typeface="Inter"/>
            </a:endParaRPr>
          </a:p>
        </p:txBody>
      </p:sp>
      <p:sp>
        <p:nvSpPr>
          <p:cNvPr id="86" name="Google Shape;86;p4"/>
          <p:cNvSpPr/>
          <p:nvPr/>
        </p:nvSpPr>
        <p:spPr>
          <a:xfrm>
            <a:off x="3446250" y="3072118"/>
            <a:ext cx="2251500" cy="22515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800"/>
              <a:buFont typeface="Arial"/>
              <a:buNone/>
            </a:pPr>
            <a:r>
              <a:rPr b="0" i="0" lang="en" sz="5800" u="none" cap="none" strike="noStrike">
                <a:solidFill>
                  <a:srgbClr val="000000"/>
                </a:solidFill>
                <a:latin typeface="Arial"/>
                <a:ea typeface="Arial"/>
                <a:cs typeface="Arial"/>
                <a:sym typeface="Arial"/>
              </a:rPr>
              <a:t>😍</a:t>
            </a:r>
            <a:endParaRPr b="0" i="0" sz="5800" u="none" cap="none" strike="noStrike">
              <a:solidFill>
                <a:srgbClr val="000000"/>
              </a:solidFill>
              <a:latin typeface="Arial"/>
              <a:ea typeface="Arial"/>
              <a:cs typeface="Arial"/>
              <a:sym typeface="Arial"/>
            </a:endParaRPr>
          </a:p>
        </p:txBody>
      </p:sp>
      <p:sp>
        <p:nvSpPr>
          <p:cNvPr id="87" name="Google Shape;87;p4"/>
          <p:cNvSpPr/>
          <p:nvPr/>
        </p:nvSpPr>
        <p:spPr>
          <a:xfrm>
            <a:off x="6208287" y="3072118"/>
            <a:ext cx="2251500" cy="22515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800"/>
              <a:buFont typeface="Arial"/>
              <a:buNone/>
            </a:pPr>
            <a:r>
              <a:rPr b="0" i="0" lang="en" sz="5800" u="none" cap="none" strike="noStrike">
                <a:solidFill>
                  <a:srgbClr val="000000"/>
                </a:solidFill>
                <a:latin typeface="Arial"/>
                <a:ea typeface="Arial"/>
                <a:cs typeface="Arial"/>
                <a:sym typeface="Arial"/>
              </a:rPr>
              <a:t>👍</a:t>
            </a:r>
            <a:endParaRPr b="0" i="0" sz="5800" u="none" cap="none" strike="noStrike">
              <a:solidFill>
                <a:srgbClr val="000000"/>
              </a:solidFill>
              <a:latin typeface="Arial"/>
              <a:ea typeface="Arial"/>
              <a:cs typeface="Arial"/>
              <a:sym typeface="Arial"/>
            </a:endParaRPr>
          </a:p>
        </p:txBody>
      </p:sp>
      <p:sp>
        <p:nvSpPr>
          <p:cNvPr id="88" name="Google Shape;88;p4"/>
          <p:cNvSpPr/>
          <p:nvPr/>
        </p:nvSpPr>
        <p:spPr>
          <a:xfrm>
            <a:off x="684213" y="3072118"/>
            <a:ext cx="2251500" cy="22515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800"/>
              <a:buFont typeface="Arial"/>
              <a:buNone/>
            </a:pPr>
            <a:r>
              <a:rPr b="0" i="0" lang="en" sz="5800" u="none" cap="none" strike="noStrike">
                <a:solidFill>
                  <a:srgbClr val="000000"/>
                </a:solidFill>
                <a:latin typeface="Arial"/>
                <a:ea typeface="Arial"/>
                <a:cs typeface="Arial"/>
                <a:sym typeface="Arial"/>
              </a:rPr>
              <a:t>👋</a:t>
            </a:r>
            <a:endParaRPr b="0" i="0" sz="5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2" name="Shape 92"/>
        <p:cNvGrpSpPr/>
        <p:nvPr/>
      </p:nvGrpSpPr>
      <p:grpSpPr>
        <a:xfrm>
          <a:off x="0" y="0"/>
          <a:ext cx="0" cy="0"/>
          <a:chOff x="0" y="0"/>
          <a:chExt cx="0" cy="0"/>
        </a:xfrm>
      </p:grpSpPr>
      <p:sp>
        <p:nvSpPr>
          <p:cNvPr id="93" name="Google Shape;93;p5"/>
          <p:cNvSpPr txBox="1"/>
          <p:nvPr/>
        </p:nvSpPr>
        <p:spPr>
          <a:xfrm>
            <a:off x="460050" y="492150"/>
            <a:ext cx="66546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WARM UP </a:t>
            </a:r>
            <a:endParaRPr b="1" i="0" sz="2400" u="none" cap="none" strike="noStrike">
              <a:solidFill>
                <a:srgbClr val="2E3191"/>
              </a:solidFill>
              <a:latin typeface="Inter"/>
              <a:ea typeface="Inter"/>
              <a:cs typeface="Inter"/>
              <a:sym typeface="Inter"/>
            </a:endParaRPr>
          </a:p>
        </p:txBody>
      </p:sp>
      <p:sp>
        <p:nvSpPr>
          <p:cNvPr id="94" name="Google Shape;94;p5"/>
          <p:cNvSpPr txBox="1"/>
          <p:nvPr/>
        </p:nvSpPr>
        <p:spPr>
          <a:xfrm>
            <a:off x="618750" y="1562550"/>
            <a:ext cx="7906500" cy="281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WHEN YOU THINK OF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i="0" lang="en" sz="4400" u="none" cap="none" strike="noStrike">
                <a:solidFill>
                  <a:srgbClr val="2E3191"/>
                </a:solidFill>
                <a:latin typeface="Inter"/>
                <a:ea typeface="Inter"/>
                <a:cs typeface="Inter"/>
                <a:sym typeface="Inter"/>
              </a:rPr>
              <a:t>AN ACTIVIST </a:t>
            </a:r>
            <a:endParaRPr b="1"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WHO OR WHAT COMES TO MIND?</a:t>
            </a:r>
            <a:endParaRPr b="0" i="0" sz="4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br>
              <a:rPr b="0" i="0" lang="en" sz="4400" u="none" cap="none" strike="noStrike">
                <a:solidFill>
                  <a:srgbClr val="2E3191"/>
                </a:solidFill>
                <a:latin typeface="Inter"/>
                <a:ea typeface="Inter"/>
                <a:cs typeface="Inter"/>
                <a:sym typeface="Inter"/>
              </a:rPr>
            </a:br>
            <a:endParaRPr b="0" i="0" sz="22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2E3191"/>
                </a:solidFill>
                <a:latin typeface="Inter"/>
                <a:ea typeface="Inter"/>
                <a:cs typeface="Inter"/>
                <a:sym typeface="Inter"/>
              </a:rPr>
              <a:t>Give a try with Mentimeter!</a:t>
            </a:r>
            <a:endParaRPr b="0" i="0" sz="20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2E3191"/>
                </a:solidFill>
                <a:latin typeface="Inter"/>
                <a:ea typeface="Inter"/>
                <a:cs typeface="Inter"/>
                <a:sym typeface="Inter"/>
              </a:rPr>
              <a:t>Find the link in the chat</a:t>
            </a:r>
            <a:endParaRPr b="0" i="0" sz="20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8" name="Shape 98"/>
        <p:cNvGrpSpPr/>
        <p:nvPr/>
      </p:nvGrpSpPr>
      <p:grpSpPr>
        <a:xfrm>
          <a:off x="0" y="0"/>
          <a:ext cx="0" cy="0"/>
          <a:chOff x="0" y="0"/>
          <a:chExt cx="0" cy="0"/>
        </a:xfrm>
      </p:grpSpPr>
      <p:sp>
        <p:nvSpPr>
          <p:cNvPr id="99" name="Google Shape;99;p6"/>
          <p:cNvSpPr/>
          <p:nvPr/>
        </p:nvSpPr>
        <p:spPr>
          <a:xfrm>
            <a:off x="1096700" y="138725"/>
            <a:ext cx="4470300" cy="4470000"/>
          </a:xfrm>
          <a:prstGeom prst="ellipse">
            <a:avLst/>
          </a:prstGeom>
          <a:solidFill>
            <a:srgbClr val="2E3191">
              <a:alpha val="38431"/>
            </a:srgbClr>
          </a:solidFill>
          <a:ln cap="flat" cmpd="sng" w="7620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0000"/>
                </a:solidFill>
                <a:latin typeface="Inter"/>
                <a:ea typeface="Inter"/>
                <a:cs typeface="Inter"/>
                <a:sym typeface="Inter"/>
              </a:rPr>
              <a:t>CREATOR</a:t>
            </a:r>
            <a:endParaRPr b="1" i="0" sz="2400" u="none" cap="none" strike="noStrike">
              <a:solidFill>
                <a:srgbClr val="FF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0000"/>
                </a:solidFill>
                <a:latin typeface="Inter"/>
                <a:ea typeface="Inter"/>
                <a:cs typeface="Inter"/>
                <a:sym typeface="Inter"/>
              </a:rPr>
              <a:t>/ ARTISTS</a:t>
            </a:r>
            <a:endParaRPr b="1" i="0" sz="2400" u="none" cap="none" strike="noStrike">
              <a:solidFill>
                <a:srgbClr val="FF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p:txBody>
      </p:sp>
      <p:sp>
        <p:nvSpPr>
          <p:cNvPr id="100" name="Google Shape;100;p6"/>
          <p:cNvSpPr/>
          <p:nvPr/>
        </p:nvSpPr>
        <p:spPr>
          <a:xfrm>
            <a:off x="3685309" y="74750"/>
            <a:ext cx="4470300" cy="4470000"/>
          </a:xfrm>
          <a:prstGeom prst="ellipse">
            <a:avLst/>
          </a:prstGeom>
          <a:solidFill>
            <a:srgbClr val="2E3191">
              <a:alpha val="38431"/>
            </a:srgbClr>
          </a:solidFill>
          <a:ln cap="flat" cmpd="sng" w="7620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FF0000"/>
                </a:solidFill>
                <a:latin typeface="Inter"/>
                <a:ea typeface="Inter"/>
                <a:cs typeface="Inter"/>
                <a:sym typeface="Inter"/>
              </a:rPr>
              <a:t>HACKER</a:t>
            </a:r>
            <a:endParaRPr b="1" i="0" sz="2400" u="none" cap="none" strike="noStrike">
              <a:solidFill>
                <a:srgbClr val="FF0000"/>
              </a:solidFill>
              <a:latin typeface="Inter"/>
              <a:ea typeface="Inter"/>
              <a:cs typeface="Inter"/>
              <a:sym typeface="Inter"/>
            </a:endParaRPr>
          </a:p>
          <a:p>
            <a:pPr indent="0" lvl="0" marL="0" marR="0" rtl="0" algn="r">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a:p>
            <a:pPr indent="0" lvl="0" marL="0" marR="0" rtl="0" algn="r">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p:txBody>
      </p:sp>
      <p:sp>
        <p:nvSpPr>
          <p:cNvPr id="101" name="Google Shape;101;p6"/>
          <p:cNvSpPr/>
          <p:nvPr/>
        </p:nvSpPr>
        <p:spPr>
          <a:xfrm>
            <a:off x="2390865" y="2208081"/>
            <a:ext cx="4470300" cy="4470300"/>
          </a:xfrm>
          <a:prstGeom prst="ellipse">
            <a:avLst/>
          </a:prstGeom>
          <a:solidFill>
            <a:srgbClr val="2E3191">
              <a:alpha val="38431"/>
            </a:srgbClr>
          </a:solidFill>
          <a:ln cap="flat" cmpd="sng" w="76200">
            <a:solidFill>
              <a:srgbClr val="20124D"/>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sng" cap="none" strike="noStrike">
                <a:solidFill>
                  <a:srgbClr val="FF0000"/>
                </a:solidFill>
                <a:latin typeface="Inter"/>
                <a:ea typeface="Inter"/>
                <a:cs typeface="Inter"/>
                <a:sym typeface="Inter"/>
              </a:rPr>
              <a:t>ACTIVIST</a:t>
            </a:r>
            <a:endParaRPr b="1" i="0" sz="3200" u="sng" cap="none" strike="noStrike">
              <a:solidFill>
                <a:srgbClr val="FF000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0000"/>
              </a:solidFill>
              <a:latin typeface="Inter"/>
              <a:ea typeface="Inter"/>
              <a:cs typeface="Inter"/>
              <a:sym typeface="Inter"/>
            </a:endParaRPr>
          </a:p>
        </p:txBody>
      </p:sp>
      <p:sp>
        <p:nvSpPr>
          <p:cNvPr id="102" name="Google Shape;102;p6"/>
          <p:cNvSpPr txBox="1"/>
          <p:nvPr/>
        </p:nvSpPr>
        <p:spPr>
          <a:xfrm>
            <a:off x="3927203" y="1100836"/>
            <a:ext cx="1397400" cy="81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00"/>
                </a:solidFill>
                <a:latin typeface="Bebas Neue"/>
                <a:ea typeface="Bebas Neue"/>
                <a:cs typeface="Bebas Neue"/>
                <a:sym typeface="Bebas Neue"/>
              </a:rPr>
              <a:t>MIX TECH &amp; ART </a:t>
            </a:r>
            <a:endParaRPr b="0" i="0" sz="1400" u="none" cap="none" strike="noStrike">
              <a:solidFill>
                <a:srgbClr val="FFFF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00"/>
                </a:solidFill>
                <a:latin typeface="Bebas Neue"/>
                <a:ea typeface="Bebas Neue"/>
                <a:cs typeface="Bebas Neue"/>
                <a:sym typeface="Bebas Neue"/>
              </a:rPr>
              <a:t>FOR A CRITICISING how we  USE TECHNOLOGY</a:t>
            </a:r>
            <a:endParaRPr b="0" i="0" sz="1400" u="none" cap="none" strike="noStrike">
              <a:solidFill>
                <a:srgbClr val="FFFF00"/>
              </a:solidFill>
              <a:latin typeface="Bebas Neue"/>
              <a:ea typeface="Bebas Neue"/>
              <a:cs typeface="Bebas Neue"/>
              <a:sym typeface="Bebas Neue"/>
            </a:endParaRPr>
          </a:p>
        </p:txBody>
      </p:sp>
      <p:sp>
        <p:nvSpPr>
          <p:cNvPr id="103" name="Google Shape;103;p6"/>
          <p:cNvSpPr txBox="1"/>
          <p:nvPr/>
        </p:nvSpPr>
        <p:spPr>
          <a:xfrm>
            <a:off x="5305154" y="3496509"/>
            <a:ext cx="1397400" cy="66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00"/>
                </a:solidFill>
                <a:latin typeface="Bebas Neue"/>
                <a:ea typeface="Bebas Neue"/>
                <a:cs typeface="Bebas Neue"/>
                <a:sym typeface="Bebas Neue"/>
              </a:rPr>
              <a:t>Explore ethical dilemmas within the digital realm</a:t>
            </a:r>
            <a:endParaRPr b="0" i="0" sz="1500" u="none" cap="none" strike="noStrike">
              <a:solidFill>
                <a:srgbClr val="FFFF00"/>
              </a:solidFill>
              <a:latin typeface="Bebas Neue"/>
              <a:ea typeface="Bebas Neue"/>
              <a:cs typeface="Bebas Neue"/>
              <a:sym typeface="Bebas Neue"/>
            </a:endParaRPr>
          </a:p>
        </p:txBody>
      </p:sp>
      <p:sp>
        <p:nvSpPr>
          <p:cNvPr id="104" name="Google Shape;104;p6"/>
          <p:cNvSpPr txBox="1"/>
          <p:nvPr/>
        </p:nvSpPr>
        <p:spPr>
          <a:xfrm>
            <a:off x="2698430" y="3133182"/>
            <a:ext cx="1266900" cy="113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00"/>
                </a:solidFill>
                <a:latin typeface="Bebas Neue"/>
                <a:ea typeface="Bebas Neue"/>
                <a:cs typeface="Bebas Neue"/>
                <a:sym typeface="Bebas Neue"/>
              </a:rPr>
              <a:t>Challenge norms, provoke change in society and raise awareness</a:t>
            </a:r>
            <a:endParaRPr b="0" i="0" sz="1500" u="none" cap="none" strike="noStrike">
              <a:solidFill>
                <a:srgbClr val="FFFF00"/>
              </a:solidFill>
              <a:latin typeface="Bebas Neue"/>
              <a:ea typeface="Bebas Neue"/>
              <a:cs typeface="Bebas Neue"/>
              <a:sym typeface="Bebas Neue"/>
            </a:endParaRPr>
          </a:p>
        </p:txBody>
      </p:sp>
      <p:sp>
        <p:nvSpPr>
          <p:cNvPr id="105" name="Google Shape;105;p6"/>
          <p:cNvSpPr txBox="1"/>
          <p:nvPr/>
        </p:nvSpPr>
        <p:spPr>
          <a:xfrm>
            <a:off x="3685300" y="2476399"/>
            <a:ext cx="1881600" cy="102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00"/>
                </a:solidFill>
                <a:latin typeface="Bebas Neue"/>
                <a:ea typeface="Bebas Neue"/>
                <a:cs typeface="Bebas Neue"/>
                <a:sym typeface="Bebas Neue"/>
              </a:rPr>
              <a:t>THE CREATIVE</a:t>
            </a:r>
            <a:endParaRPr b="0" i="0" sz="2700" u="none" cap="none" strike="noStrike">
              <a:solidFill>
                <a:srgbClr val="FFFF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00"/>
                </a:solidFill>
                <a:latin typeface="Bebas Neue"/>
                <a:ea typeface="Bebas Neue"/>
                <a:cs typeface="Bebas Neue"/>
                <a:sym typeface="Bebas Neue"/>
              </a:rPr>
              <a:t>HAckTIVIST</a:t>
            </a:r>
            <a:endParaRPr b="0" i="0" sz="2700" u="none" cap="none" strike="noStrike">
              <a:solidFill>
                <a:srgbClr val="FFFF00"/>
              </a:solidFill>
              <a:latin typeface="Bebas Neue"/>
              <a:ea typeface="Bebas Neue"/>
              <a:cs typeface="Bebas Neue"/>
              <a:sym typeface="Bebas Neue"/>
            </a:endParaRPr>
          </a:p>
        </p:txBody>
      </p:sp>
      <p:grpSp>
        <p:nvGrpSpPr>
          <p:cNvPr id="106" name="Google Shape;106;p6"/>
          <p:cNvGrpSpPr/>
          <p:nvPr/>
        </p:nvGrpSpPr>
        <p:grpSpPr>
          <a:xfrm>
            <a:off x="1278300" y="3056975"/>
            <a:ext cx="6586375" cy="2406900"/>
            <a:chOff x="1354500" y="3056975"/>
            <a:chExt cx="6586375" cy="2406900"/>
          </a:xfrm>
        </p:grpSpPr>
        <p:sp>
          <p:nvSpPr>
            <p:cNvPr id="107" name="Google Shape;107;p6"/>
            <p:cNvSpPr/>
            <p:nvPr/>
          </p:nvSpPr>
          <p:spPr>
            <a:xfrm>
              <a:off x="5497075" y="3056975"/>
              <a:ext cx="2443800" cy="2406900"/>
            </a:xfrm>
            <a:prstGeom prst="bentUpArrow">
              <a:avLst>
                <a:gd fmla="val 10098" name="adj1"/>
                <a:gd fmla="val 25153" name="adj2"/>
                <a:gd fmla="val 25000" name="adj3"/>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flipH="1">
              <a:off x="1354500" y="3056975"/>
              <a:ext cx="2443800" cy="2406900"/>
            </a:xfrm>
            <a:prstGeom prst="bentUpArrow">
              <a:avLst>
                <a:gd fmla="val 10098" name="adj1"/>
                <a:gd fmla="val 25153" name="adj2"/>
                <a:gd fmla="val 25000" name="adj3"/>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3761675" y="5220825"/>
              <a:ext cx="1735500" cy="2430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3" name="Shape 113"/>
        <p:cNvGrpSpPr/>
        <p:nvPr/>
      </p:nvGrpSpPr>
      <p:grpSpPr>
        <a:xfrm>
          <a:off x="0" y="0"/>
          <a:ext cx="0" cy="0"/>
          <a:chOff x="0" y="0"/>
          <a:chExt cx="0" cy="0"/>
        </a:xfrm>
      </p:grpSpPr>
      <p:pic>
        <p:nvPicPr>
          <p:cNvPr id="114" name="Google Shape;114;p7"/>
          <p:cNvPicPr preferRelativeResize="0"/>
          <p:nvPr/>
        </p:nvPicPr>
        <p:blipFill rotWithShape="1">
          <a:blip r:embed="rId3">
            <a:alphaModFix/>
          </a:blip>
          <a:srcRect b="0" l="0" r="0" t="0"/>
          <a:stretch/>
        </p:blipFill>
        <p:spPr>
          <a:xfrm>
            <a:off x="310275" y="300138"/>
            <a:ext cx="4430250" cy="6257726"/>
          </a:xfrm>
          <a:prstGeom prst="rect">
            <a:avLst/>
          </a:prstGeom>
          <a:noFill/>
          <a:ln cap="flat" cmpd="sng" w="9525">
            <a:solidFill>
              <a:srgbClr val="2E3191"/>
            </a:solidFill>
            <a:prstDash val="solid"/>
            <a:round/>
            <a:headEnd len="sm" w="sm" type="none"/>
            <a:tailEnd len="sm" w="sm" type="none"/>
          </a:ln>
        </p:spPr>
      </p:pic>
      <p:sp>
        <p:nvSpPr>
          <p:cNvPr id="115" name="Google Shape;115;p7"/>
          <p:cNvSpPr txBox="1"/>
          <p:nvPr/>
        </p:nvSpPr>
        <p:spPr>
          <a:xfrm>
            <a:off x="5040950" y="920250"/>
            <a:ext cx="3798300" cy="501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sng" cap="none" strike="noStrike">
                <a:solidFill>
                  <a:srgbClr val="2E3191"/>
                </a:solidFill>
                <a:latin typeface="Inter"/>
                <a:ea typeface="Inter"/>
                <a:cs typeface="Inter"/>
                <a:sym typeface="Inter"/>
                <a:hlinkClick r:id="rId4">
                  <a:extLst>
                    <a:ext uri="{A12FA001-AC4F-418D-AE19-62706E023703}">
                      <ahyp:hlinkClr val="tx"/>
                    </a:ext>
                  </a:extLst>
                </a:hlinkClick>
              </a:rPr>
              <a:t>THE CRITICAL ENGINEERING MANIFESTO</a:t>
            </a:r>
            <a:br>
              <a:rPr b="0" i="1" lang="en" sz="2300" u="none" cap="none" strike="noStrike">
                <a:solidFill>
                  <a:srgbClr val="2E3191"/>
                </a:solidFill>
                <a:latin typeface="Inter"/>
                <a:ea typeface="Inter"/>
                <a:cs typeface="Inter"/>
                <a:sym typeface="Inter"/>
              </a:rPr>
            </a:br>
            <a:endParaRPr b="0" i="1" sz="11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300"/>
              <a:buFont typeface="Arial"/>
              <a:buNone/>
            </a:pPr>
            <a:r>
              <a:rPr b="0" i="1" lang="en" sz="2300" u="none" cap="none" strike="noStrike">
                <a:solidFill>
                  <a:srgbClr val="2E3191"/>
                </a:solidFill>
                <a:latin typeface="Inter"/>
                <a:ea typeface="Inter"/>
                <a:cs typeface="Inter"/>
                <a:sym typeface="Inter"/>
              </a:rPr>
              <a:t>»When a machine runs efficiently, when the technology responds to the need we have when we use it, one need focus only on its inputs and outputs and not on its internal complexity. Thus, paradoxically, the more science and technology succeed, the more opaque and obscure they become.« </a:t>
            </a:r>
            <a:endParaRPr b="0" i="1" sz="23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300"/>
              <a:buFont typeface="Arial"/>
              <a:buNone/>
            </a:pPr>
            <a:r>
              <a:t/>
            </a:r>
            <a:endParaRPr b="0" i="1" sz="23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rPr b="0" i="1" lang="en" sz="1200" u="sng" cap="none" strike="noStrike">
                <a:solidFill>
                  <a:srgbClr val="2E3191"/>
                </a:solidFill>
                <a:latin typeface="Inter"/>
                <a:ea typeface="Inter"/>
                <a:cs typeface="Inter"/>
                <a:sym typeface="Inter"/>
                <a:hlinkClick r:id="rId5">
                  <a:extLst>
                    <a:ext uri="{A12FA001-AC4F-418D-AE19-62706E023703}">
                      <ahyp:hlinkClr val="tx"/>
                    </a:ext>
                  </a:extLst>
                </a:hlinkClick>
              </a:rPr>
              <a:t>Bruno Latour</a:t>
            </a:r>
            <a:endParaRPr b="0" i="1" sz="1200" u="none" cap="none" strike="noStrike">
              <a:solidFill>
                <a:srgbClr val="2E319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9" name="Shape 119"/>
        <p:cNvGrpSpPr/>
        <p:nvPr/>
      </p:nvGrpSpPr>
      <p:grpSpPr>
        <a:xfrm>
          <a:off x="0" y="0"/>
          <a:ext cx="0" cy="0"/>
          <a:chOff x="0" y="0"/>
          <a:chExt cx="0" cy="0"/>
        </a:xfrm>
      </p:grpSpPr>
      <p:sp>
        <p:nvSpPr>
          <p:cNvPr id="120" name="Google Shape;120;p8"/>
          <p:cNvSpPr txBox="1"/>
          <p:nvPr/>
        </p:nvSpPr>
        <p:spPr>
          <a:xfrm>
            <a:off x="618750" y="1917900"/>
            <a:ext cx="7906500" cy="21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WHY DO WE NEED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A </a:t>
            </a:r>
            <a:r>
              <a:rPr b="1" i="0" lang="en" sz="4400" u="none" cap="none" strike="noStrike">
                <a:solidFill>
                  <a:srgbClr val="2E3191"/>
                </a:solidFill>
                <a:latin typeface="Inter"/>
                <a:ea typeface="Inter"/>
                <a:cs typeface="Inter"/>
                <a:sym typeface="Inter"/>
              </a:rPr>
              <a:t>CRITICAL</a:t>
            </a:r>
            <a:r>
              <a:rPr b="0" i="0" lang="en" sz="4400" u="none" cap="none" strike="noStrike">
                <a:solidFill>
                  <a:srgbClr val="2E3191"/>
                </a:solidFill>
                <a:latin typeface="Inter"/>
                <a:ea typeface="Inter"/>
                <a:cs typeface="Inter"/>
                <a:sym typeface="Inter"/>
              </a:rPr>
              <a:t> APPROACH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rgbClr val="2E3191"/>
                </a:solidFill>
                <a:latin typeface="Inter"/>
                <a:ea typeface="Inter"/>
                <a:cs typeface="Inter"/>
                <a:sym typeface="Inter"/>
              </a:rPr>
              <a:t>TO TECHNOLOGY?</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2E3191"/>
                </a:solidFill>
                <a:latin typeface="Inter"/>
                <a:ea typeface="Inter"/>
                <a:cs typeface="Inter"/>
                <a:sym typeface="Inter"/>
              </a:rPr>
              <a:t>Give a try with Mentimeter!</a:t>
            </a:r>
            <a:endParaRPr b="0" i="0" sz="20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2E3191"/>
                </a:solidFill>
                <a:latin typeface="Inter"/>
                <a:ea typeface="Inter"/>
                <a:cs typeface="Inter"/>
                <a:sym typeface="Inter"/>
              </a:rPr>
              <a:t>Find a new link in the chat</a:t>
            </a:r>
            <a:endParaRPr b="0" i="0" sz="2000" u="none" cap="none" strike="noStrike">
              <a:solidFill>
                <a:srgbClr val="2E319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4" name="Shape 124"/>
        <p:cNvGrpSpPr/>
        <p:nvPr/>
      </p:nvGrpSpPr>
      <p:grpSpPr>
        <a:xfrm>
          <a:off x="0" y="0"/>
          <a:ext cx="0" cy="0"/>
          <a:chOff x="0" y="0"/>
          <a:chExt cx="0" cy="0"/>
        </a:xfrm>
      </p:grpSpPr>
      <p:sp>
        <p:nvSpPr>
          <p:cNvPr id="125" name="Google Shape;125;p9"/>
          <p:cNvSpPr txBox="1"/>
          <p:nvPr/>
        </p:nvSpPr>
        <p:spPr>
          <a:xfrm>
            <a:off x="609600" y="457200"/>
            <a:ext cx="6693900" cy="5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2E3191"/>
                </a:solidFill>
                <a:latin typeface="Inter"/>
                <a:ea typeface="Inter"/>
                <a:cs typeface="Inter"/>
                <a:sym typeface="Inter"/>
              </a:rPr>
              <a:t>INTERNET &amp; PRIVACY</a:t>
            </a:r>
            <a:endParaRPr b="1" i="0" sz="10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3191"/>
                </a:solidFill>
                <a:latin typeface="Inter"/>
                <a:ea typeface="Inter"/>
                <a:cs typeface="Inter"/>
                <a:sym typeface="Inter"/>
              </a:rPr>
              <a:t>Hacking can be ethical</a:t>
            </a:r>
            <a:endParaRPr b="1" i="0" sz="2400" u="none" cap="none" strike="noStrike">
              <a:solidFill>
                <a:srgbClr val="2E3191"/>
              </a:solidFill>
              <a:latin typeface="Inter"/>
              <a:ea typeface="Inter"/>
              <a:cs typeface="Inter"/>
              <a:sym typeface="Inter"/>
            </a:endParaRPr>
          </a:p>
        </p:txBody>
      </p:sp>
      <p:sp>
        <p:nvSpPr>
          <p:cNvPr id="126" name="Google Shape;126;p9"/>
          <p:cNvSpPr txBox="1"/>
          <p:nvPr/>
        </p:nvSpPr>
        <p:spPr>
          <a:xfrm>
            <a:off x="4913200" y="3330575"/>
            <a:ext cx="3570900" cy="245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1" lang="en" sz="1700" u="none" cap="none" strike="noStrike">
                <a:solidFill>
                  <a:srgbClr val="2E3191"/>
                </a:solidFill>
                <a:latin typeface="Inter"/>
                <a:ea typeface="Inter"/>
                <a:cs typeface="Inter"/>
                <a:sym typeface="Inter"/>
              </a:rPr>
              <a:t>»..when a person gives self-control over to a computer and accepts the default options without question, that person becomes a </a:t>
            </a:r>
            <a:r>
              <a:rPr b="1" i="1" lang="en" sz="1700" u="none" cap="none" strike="noStrike">
                <a:solidFill>
                  <a:srgbClr val="2E3191"/>
                </a:solidFill>
                <a:latin typeface="Inter"/>
                <a:ea typeface="Inter"/>
                <a:cs typeface="Inter"/>
                <a:sym typeface="Inter"/>
              </a:rPr>
              <a:t>Cyborg</a:t>
            </a:r>
            <a:r>
              <a:rPr b="0" i="1" lang="en" sz="1700" u="none" cap="none" strike="noStrike">
                <a:solidFill>
                  <a:srgbClr val="2E3191"/>
                </a:solidFill>
                <a:latin typeface="Inter"/>
                <a:ea typeface="Inter"/>
                <a:cs typeface="Inter"/>
                <a:sym typeface="Inter"/>
              </a:rPr>
              <a:t>...« </a:t>
            </a:r>
            <a:br>
              <a:rPr b="0" i="1" lang="en" sz="1700" u="none" cap="none" strike="noStrike">
                <a:solidFill>
                  <a:srgbClr val="2E3191"/>
                </a:solidFill>
                <a:latin typeface="Inter"/>
                <a:ea typeface="Inter"/>
                <a:cs typeface="Inter"/>
                <a:sym typeface="Inter"/>
              </a:rPr>
            </a:br>
            <a:r>
              <a:rPr b="0" i="1" lang="en" sz="700" u="none" cap="none" strike="noStrike">
                <a:solidFill>
                  <a:srgbClr val="2E3191"/>
                </a:solidFill>
                <a:latin typeface="Inter"/>
                <a:ea typeface="Inter"/>
                <a:cs typeface="Inter"/>
                <a:sym typeface="Inter"/>
              </a:rPr>
              <a:t>Andrew Yeaman, 1994</a:t>
            </a:r>
            <a:endParaRPr b="0" i="1" sz="700" u="none" cap="none" strike="noStrike">
              <a:solidFill>
                <a:srgbClr val="2E3191"/>
              </a:solidFill>
              <a:latin typeface="Inter"/>
              <a:ea typeface="Inter"/>
              <a:cs typeface="Inter"/>
              <a:sym typeface="Inter"/>
            </a:endParaRPr>
          </a:p>
        </p:txBody>
      </p:sp>
      <p:sp>
        <p:nvSpPr>
          <p:cNvPr id="127" name="Google Shape;127;p9"/>
          <p:cNvSpPr txBox="1"/>
          <p:nvPr/>
        </p:nvSpPr>
        <p:spPr>
          <a:xfrm>
            <a:off x="492375" y="1262375"/>
            <a:ext cx="7991700" cy="26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 sz="2400" u="none" cap="none" strike="noStrike">
                <a:solidFill>
                  <a:srgbClr val="2E3191"/>
                </a:solidFill>
                <a:latin typeface="Inter"/>
                <a:ea typeface="Inter"/>
                <a:cs typeface="Inter"/>
                <a:sym typeface="Inter"/>
              </a:rPr>
              <a:t>»The term </a:t>
            </a:r>
            <a:r>
              <a:rPr b="1" i="1" lang="en" sz="2400" u="none" cap="none" strike="noStrike">
                <a:solidFill>
                  <a:srgbClr val="2E3191"/>
                </a:solidFill>
                <a:latin typeface="Inter"/>
                <a:ea typeface="Inter"/>
                <a:cs typeface="Inter"/>
                <a:sym typeface="Inter"/>
              </a:rPr>
              <a:t>Hacker</a:t>
            </a:r>
            <a:r>
              <a:rPr b="0" i="1" lang="en" sz="2400" u="none" cap="none" strike="noStrike">
                <a:solidFill>
                  <a:srgbClr val="2E3191"/>
                </a:solidFill>
                <a:latin typeface="Inter"/>
                <a:ea typeface="Inter"/>
                <a:cs typeface="Inter"/>
                <a:sym typeface="Inter"/>
              </a:rPr>
              <a:t> has acquired a very negative sub meaning in the last decades, while it actually describes only a researcher, having a deep interaction with a computer in order to extract as much as possible from it.« </a:t>
            </a:r>
            <a:endParaRPr b="0" i="1" sz="2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2E3191"/>
                </a:solidFill>
                <a:latin typeface="Inter"/>
                <a:ea typeface="Inter"/>
                <a:cs typeface="Inter"/>
                <a:sym typeface="Inter"/>
              </a:rPr>
              <a:t>Danja Vasilev</a:t>
            </a:r>
            <a:endParaRPr b="0" i="1" sz="1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2E319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2E3191"/>
              </a:solidFill>
              <a:latin typeface="Inter"/>
              <a:ea typeface="Inter"/>
              <a:cs typeface="Inter"/>
              <a:sym typeface="Inter"/>
            </a:endParaRPr>
          </a:p>
        </p:txBody>
      </p:sp>
      <p:pic>
        <p:nvPicPr>
          <p:cNvPr id="128" name="Google Shape;128;p9"/>
          <p:cNvPicPr preferRelativeResize="0"/>
          <p:nvPr/>
        </p:nvPicPr>
        <p:blipFill rotWithShape="1">
          <a:blip r:embed="rId3">
            <a:alphaModFix/>
          </a:blip>
          <a:srcRect b="8703" l="10000" r="10697" t="12673"/>
          <a:stretch/>
        </p:blipFill>
        <p:spPr>
          <a:xfrm>
            <a:off x="457200" y="3798775"/>
            <a:ext cx="3196703" cy="1980774"/>
          </a:xfrm>
          <a:prstGeom prst="rect">
            <a:avLst/>
          </a:prstGeom>
          <a:noFill/>
          <a:ln>
            <a:noFill/>
          </a:ln>
        </p:spPr>
      </p:pic>
      <p:sp>
        <p:nvSpPr>
          <p:cNvPr id="129" name="Google Shape;129;p9"/>
          <p:cNvSpPr txBox="1"/>
          <p:nvPr/>
        </p:nvSpPr>
        <p:spPr>
          <a:xfrm>
            <a:off x="457200" y="5716475"/>
            <a:ext cx="765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4">
                  <a:extLst>
                    <a:ext uri="{A12FA001-AC4F-418D-AE19-62706E023703}">
                      <ahyp:hlinkClr val="tx"/>
                    </a:ext>
                  </a:extLst>
                </a:hlinkClick>
              </a:rPr>
              <a:t>https://danjavasiliev.net/</a:t>
            </a:r>
            <a:endParaRPr b="0" i="0" sz="1400" u="none" cap="none" strike="noStrike">
              <a:solidFill>
                <a:srgbClr val="2E319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2E3191"/>
                </a:solidFill>
                <a:latin typeface="Inter"/>
                <a:ea typeface="Inter"/>
                <a:cs typeface="Inter"/>
                <a:sym typeface="Inter"/>
                <a:hlinkClick r:id="rId5">
                  <a:extLst>
                    <a:ext uri="{A12FA001-AC4F-418D-AE19-62706E023703}">
                      <ahyp:hlinkClr val="tx"/>
                    </a:ext>
                  </a:extLst>
                </a:hlinkClick>
              </a:rPr>
              <a:t>https://aksioma.org/critical.engineering</a:t>
            </a:r>
            <a:r>
              <a:rPr b="0" i="0" lang="en" sz="1400" u="none" cap="none" strike="noStrike">
                <a:solidFill>
                  <a:srgbClr val="2E3191"/>
                </a:solidFill>
                <a:latin typeface="Inter"/>
                <a:ea typeface="Inter"/>
                <a:cs typeface="Inter"/>
                <a:sym typeface="Inter"/>
              </a:rPr>
              <a:t> → </a:t>
            </a:r>
            <a:r>
              <a:rPr b="1" i="0" lang="en" sz="1400" u="none" cap="none" strike="noStrike">
                <a:solidFill>
                  <a:srgbClr val="2E3191"/>
                </a:solidFill>
                <a:highlight>
                  <a:schemeClr val="lt1"/>
                </a:highlight>
                <a:latin typeface="Inter"/>
                <a:ea typeface="Inter"/>
                <a:cs typeface="Inter"/>
                <a:sym typeface="Inter"/>
              </a:rPr>
              <a:t>Dark Internet Topologies video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